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92" r:id="rId2"/>
    <p:sldId id="256" r:id="rId3"/>
    <p:sldId id="271" r:id="rId4"/>
    <p:sldId id="272" r:id="rId5"/>
    <p:sldId id="273" r:id="rId6"/>
    <p:sldId id="293" r:id="rId7"/>
    <p:sldId id="274" r:id="rId8"/>
    <p:sldId id="275" r:id="rId9"/>
    <p:sldId id="276" r:id="rId10"/>
    <p:sldId id="278" r:id="rId11"/>
    <p:sldId id="279" r:id="rId12"/>
    <p:sldId id="277" r:id="rId13"/>
    <p:sldId id="294" r:id="rId14"/>
    <p:sldId id="280" r:id="rId15"/>
    <p:sldId id="281" r:id="rId16"/>
    <p:sldId id="282" r:id="rId17"/>
    <p:sldId id="283" r:id="rId18"/>
    <p:sldId id="284" r:id="rId19"/>
    <p:sldId id="285" r:id="rId20"/>
    <p:sldId id="286" r:id="rId21"/>
    <p:sldId id="269" r:id="rId22"/>
    <p:sldId id="287" r:id="rId23"/>
    <p:sldId id="288" r:id="rId24"/>
    <p:sldId id="289" r:id="rId25"/>
    <p:sldId id="290" r:id="rId26"/>
    <p:sldId id="291"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660"/>
  </p:normalViewPr>
  <p:slideViewPr>
    <p:cSldViewPr snapToGrid="0">
      <p:cViewPr varScale="1">
        <p:scale>
          <a:sx n="65" d="100"/>
          <a:sy n="65" d="100"/>
        </p:scale>
        <p:origin x="672" y="40"/>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15-10-2018</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7283F4-409C-46D2-91D2-63B8C7ACD8FD}" type="datetimeFigureOut">
              <a:rPr lang="nl-NL" smtClean="0"/>
              <a:t>15-10-2018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53137-850F-46E6-AE14-8CE704B1D519}" type="slidenum">
              <a:rPr lang="nl-NL" smtClean="0"/>
              <a:t>‹nr.›</a:t>
            </a:fld>
            <a:endParaRPr lang="nl-NL"/>
          </a:p>
        </p:txBody>
      </p:sp>
    </p:spTree>
    <p:extLst>
      <p:ext uri="{BB962C8B-B14F-4D97-AF65-F5344CB8AC3E}">
        <p14:creationId xmlns:p14="http://schemas.microsoft.com/office/powerpoint/2010/main" val="2768824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96C7BFE-FE41-4138-927B-2FA7289682AA}" type="slidenum">
              <a:rPr lang="nl-NL" smtClean="0"/>
              <a:t>1</a:t>
            </a:fld>
            <a:endParaRPr lang="nl-NL"/>
          </a:p>
        </p:txBody>
      </p:sp>
    </p:spTree>
    <p:extLst>
      <p:ext uri="{BB962C8B-B14F-4D97-AF65-F5344CB8AC3E}">
        <p14:creationId xmlns:p14="http://schemas.microsoft.com/office/powerpoint/2010/main" val="3714006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Toenemend</a:t>
            </a:r>
            <a:r>
              <a:rPr lang="nl-NL" baseline="0" dirty="0" smtClean="0"/>
              <a:t> aantal bladluizen = toenemende aantal </a:t>
            </a:r>
            <a:r>
              <a:rPr lang="nl-NL" baseline="0" dirty="0" err="1" smtClean="0"/>
              <a:t>lieveheerstbeestjes</a:t>
            </a:r>
            <a:endParaRPr lang="nl-NL" dirty="0"/>
          </a:p>
        </p:txBody>
      </p:sp>
      <p:sp>
        <p:nvSpPr>
          <p:cNvPr id="4" name="Tijdelijke aanduiding voor dianummer 3"/>
          <p:cNvSpPr>
            <a:spLocks noGrp="1"/>
          </p:cNvSpPr>
          <p:nvPr>
            <p:ph type="sldNum" sz="quarter" idx="10"/>
          </p:nvPr>
        </p:nvSpPr>
        <p:spPr/>
        <p:txBody>
          <a:bodyPr/>
          <a:lstStyle/>
          <a:p>
            <a:fld id="{396C7BFE-FE41-4138-927B-2FA7289682AA}" type="slidenum">
              <a:rPr lang="nl-NL" smtClean="0"/>
              <a:t>11</a:t>
            </a:fld>
            <a:endParaRPr lang="nl-NL"/>
          </a:p>
        </p:txBody>
      </p:sp>
    </p:spTree>
    <p:extLst>
      <p:ext uri="{BB962C8B-B14F-4D97-AF65-F5344CB8AC3E}">
        <p14:creationId xmlns:p14="http://schemas.microsoft.com/office/powerpoint/2010/main" val="268697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Je kan gewoon niet alle dieren tellen in een gebied.</a:t>
            </a:r>
          </a:p>
          <a:p>
            <a:r>
              <a:rPr lang="nl-NL" dirty="0" smtClean="0"/>
              <a:t>Daarom</a:t>
            </a:r>
            <a:r>
              <a:rPr lang="nl-NL" baseline="0" dirty="0" smtClean="0"/>
              <a:t> een schatting maken met behulp van deze berekening.</a:t>
            </a:r>
            <a:endParaRPr lang="nl-NL" dirty="0" smtClean="0"/>
          </a:p>
          <a:p>
            <a:endParaRPr lang="nl-NL" dirty="0" smtClean="0"/>
          </a:p>
          <a:p>
            <a:r>
              <a:rPr lang="nl-NL" dirty="0" smtClean="0"/>
              <a:t>N= populatiegrootte (dit is een standaard</a:t>
            </a:r>
            <a:r>
              <a:rPr lang="nl-NL" baseline="0" dirty="0" smtClean="0"/>
              <a:t> gebruikt letter in ons vakgebied!)</a:t>
            </a:r>
            <a:endParaRPr lang="nl-NL" dirty="0" smtClean="0"/>
          </a:p>
          <a:p>
            <a:r>
              <a:rPr lang="nl-NL" dirty="0" smtClean="0"/>
              <a:t>M= aantal</a:t>
            </a:r>
            <a:r>
              <a:rPr lang="nl-NL" baseline="0" dirty="0" smtClean="0"/>
              <a:t> individuen eerste keer gevangen en gemerkt</a:t>
            </a:r>
          </a:p>
          <a:p>
            <a:r>
              <a:rPr lang="nl-NL" baseline="0" dirty="0" smtClean="0"/>
              <a:t>n= aantal individuen tweede keer gevangen</a:t>
            </a:r>
          </a:p>
          <a:p>
            <a:r>
              <a:rPr lang="nl-NL" baseline="0" dirty="0" smtClean="0"/>
              <a:t>m= aantal individuen tweede keer gevangen die gemerkt zijn</a:t>
            </a:r>
          </a:p>
          <a:p>
            <a:endParaRPr lang="nl-NL" baseline="0" dirty="0" smtClean="0"/>
          </a:p>
          <a:p>
            <a:r>
              <a:rPr lang="nl-NL" baseline="0" dirty="0" smtClean="0"/>
              <a:t>Bijvoorbeeld:</a:t>
            </a:r>
          </a:p>
          <a:p>
            <a:r>
              <a:rPr lang="nl-NL" baseline="0" dirty="0" smtClean="0"/>
              <a:t>Populatie adders in een klein gebied. </a:t>
            </a:r>
          </a:p>
          <a:p>
            <a:r>
              <a:rPr lang="nl-NL" baseline="0" dirty="0" smtClean="0"/>
              <a:t>Je gaat twee keer het veld in om een schatting te maken van de populatiegrootte (omstandigheden zijn gelijk).</a:t>
            </a:r>
          </a:p>
          <a:p>
            <a:r>
              <a:rPr lang="nl-NL" baseline="0" dirty="0" smtClean="0"/>
              <a:t>N=?</a:t>
            </a:r>
          </a:p>
          <a:p>
            <a:r>
              <a:rPr lang="nl-NL" baseline="0" dirty="0" smtClean="0"/>
              <a:t>M=10</a:t>
            </a:r>
          </a:p>
          <a:p>
            <a:r>
              <a:rPr lang="nl-NL" baseline="0" dirty="0" smtClean="0"/>
              <a:t>n=8</a:t>
            </a:r>
          </a:p>
          <a:p>
            <a:r>
              <a:rPr lang="nl-NL" baseline="0" dirty="0" smtClean="0"/>
              <a:t>m=3 </a:t>
            </a:r>
          </a:p>
          <a:p>
            <a:r>
              <a:rPr lang="nl-NL" baseline="0" dirty="0" smtClean="0"/>
              <a:t>10x8= 80/3 = 26,66 individuen in het gebied </a:t>
            </a:r>
            <a:r>
              <a:rPr lang="nl-NL" baseline="0" dirty="0" smtClean="0">
                <a:sym typeface="Wingdings" panose="05000000000000000000" pitchFamily="2" charset="2"/>
              </a:rPr>
              <a:t> 26 individuen (afronding naar beneden)</a:t>
            </a:r>
            <a:endParaRPr lang="nl-NL" dirty="0"/>
          </a:p>
        </p:txBody>
      </p:sp>
      <p:sp>
        <p:nvSpPr>
          <p:cNvPr id="4" name="Tijdelijke aanduiding voor dianummer 3"/>
          <p:cNvSpPr>
            <a:spLocks noGrp="1"/>
          </p:cNvSpPr>
          <p:nvPr>
            <p:ph type="sldNum" sz="quarter" idx="10"/>
          </p:nvPr>
        </p:nvSpPr>
        <p:spPr/>
        <p:txBody>
          <a:bodyPr/>
          <a:lstStyle/>
          <a:p>
            <a:fld id="{396C7BFE-FE41-4138-927B-2FA7289682AA}" type="slidenum">
              <a:rPr lang="nl-NL" smtClean="0"/>
              <a:t>12</a:t>
            </a:fld>
            <a:endParaRPr lang="nl-NL"/>
          </a:p>
        </p:txBody>
      </p:sp>
    </p:spTree>
    <p:extLst>
      <p:ext uri="{BB962C8B-B14F-4D97-AF65-F5344CB8AC3E}">
        <p14:creationId xmlns:p14="http://schemas.microsoft.com/office/powerpoint/2010/main" val="1169095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a:t>
            </a:r>
            <a:r>
              <a:rPr lang="nl-NL" baseline="0" dirty="0" smtClean="0"/>
              <a:t> deze afbeelding is te zien waarom een diersoort wel of niet in een bepaald gebied voorkomt (handig voor gebiedsbeheerder). </a:t>
            </a:r>
          </a:p>
          <a:p>
            <a:r>
              <a:rPr lang="nl-NL" baseline="0" dirty="0" smtClean="0"/>
              <a:t>Het diersoort wordt beperkt om in het gebied te komen. Het gedrag beperkt de verspreiding (luie dieren). Biotische factoren (roofdieren, ziekten etc.). Abiotische factoren, chemische factoren of fysieke factoren (temperatuur, licht, bodemstructuur etc.).</a:t>
            </a:r>
            <a:endParaRPr lang="nl-NL" dirty="0"/>
          </a:p>
        </p:txBody>
      </p:sp>
      <p:sp>
        <p:nvSpPr>
          <p:cNvPr id="4" name="Tijdelijke aanduiding voor dianummer 3"/>
          <p:cNvSpPr>
            <a:spLocks noGrp="1"/>
          </p:cNvSpPr>
          <p:nvPr>
            <p:ph type="sldNum" sz="quarter" idx="10"/>
          </p:nvPr>
        </p:nvSpPr>
        <p:spPr/>
        <p:txBody>
          <a:bodyPr/>
          <a:lstStyle/>
          <a:p>
            <a:fld id="{396C7BFE-FE41-4138-927B-2FA7289682AA}" type="slidenum">
              <a:rPr lang="nl-NL" smtClean="0"/>
              <a:t>13</a:t>
            </a:fld>
            <a:endParaRPr lang="nl-NL"/>
          </a:p>
        </p:txBody>
      </p:sp>
    </p:spTree>
    <p:extLst>
      <p:ext uri="{BB962C8B-B14F-4D97-AF65-F5344CB8AC3E}">
        <p14:creationId xmlns:p14="http://schemas.microsoft.com/office/powerpoint/2010/main" val="3539247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96C7BFE-FE41-4138-927B-2FA7289682AA}" type="slidenum">
              <a:rPr lang="nl-NL" smtClean="0"/>
              <a:t>14</a:t>
            </a:fld>
            <a:endParaRPr lang="nl-NL"/>
          </a:p>
        </p:txBody>
      </p:sp>
    </p:spTree>
    <p:extLst>
      <p:ext uri="{BB962C8B-B14F-4D97-AF65-F5344CB8AC3E}">
        <p14:creationId xmlns:p14="http://schemas.microsoft.com/office/powerpoint/2010/main" val="3728324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Klimaat</a:t>
            </a:r>
            <a:r>
              <a:rPr lang="nl-NL" baseline="0" dirty="0" smtClean="0"/>
              <a:t> is het gemiddelde weer bekeken over een lange tijd.</a:t>
            </a:r>
          </a:p>
          <a:p>
            <a:r>
              <a:rPr lang="nl-NL" baseline="0" dirty="0" smtClean="0"/>
              <a:t>Macroklimaat=grote stukken land of zee</a:t>
            </a:r>
          </a:p>
          <a:p>
            <a:r>
              <a:rPr lang="nl-NL" baseline="0" dirty="0" smtClean="0"/>
              <a:t>Microklimaat=veel kleinere schaal (onder boomstam)</a:t>
            </a:r>
            <a:endParaRPr lang="nl-NL" dirty="0"/>
          </a:p>
        </p:txBody>
      </p:sp>
      <p:sp>
        <p:nvSpPr>
          <p:cNvPr id="4" name="Tijdelijke aanduiding voor dianummer 3"/>
          <p:cNvSpPr>
            <a:spLocks noGrp="1"/>
          </p:cNvSpPr>
          <p:nvPr>
            <p:ph type="sldNum" sz="quarter" idx="10"/>
          </p:nvPr>
        </p:nvSpPr>
        <p:spPr/>
        <p:txBody>
          <a:bodyPr/>
          <a:lstStyle/>
          <a:p>
            <a:fld id="{396C7BFE-FE41-4138-927B-2FA7289682AA}" type="slidenum">
              <a:rPr lang="nl-NL" smtClean="0"/>
              <a:t>15</a:t>
            </a:fld>
            <a:endParaRPr lang="nl-NL"/>
          </a:p>
        </p:txBody>
      </p:sp>
    </p:spTree>
    <p:extLst>
      <p:ext uri="{BB962C8B-B14F-4D97-AF65-F5344CB8AC3E}">
        <p14:creationId xmlns:p14="http://schemas.microsoft.com/office/powerpoint/2010/main" val="648585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Hier</a:t>
            </a:r>
            <a:r>
              <a:rPr lang="nl-NL" baseline="0" dirty="0" smtClean="0"/>
              <a:t> zie je een landschap met daarbij verschillende microklimaten in één afbeelding.</a:t>
            </a:r>
            <a:endParaRPr lang="nl-NL" dirty="0"/>
          </a:p>
        </p:txBody>
      </p:sp>
      <p:sp>
        <p:nvSpPr>
          <p:cNvPr id="4" name="Tijdelijke aanduiding voor dianummer 3"/>
          <p:cNvSpPr>
            <a:spLocks noGrp="1"/>
          </p:cNvSpPr>
          <p:nvPr>
            <p:ph type="sldNum" sz="quarter" idx="10"/>
          </p:nvPr>
        </p:nvSpPr>
        <p:spPr/>
        <p:txBody>
          <a:bodyPr/>
          <a:lstStyle/>
          <a:p>
            <a:fld id="{396C7BFE-FE41-4138-927B-2FA7289682AA}" type="slidenum">
              <a:rPr lang="nl-NL" smtClean="0"/>
              <a:t>16</a:t>
            </a:fld>
            <a:endParaRPr lang="nl-NL"/>
          </a:p>
        </p:txBody>
      </p:sp>
    </p:spTree>
    <p:extLst>
      <p:ext uri="{BB962C8B-B14F-4D97-AF65-F5344CB8AC3E}">
        <p14:creationId xmlns:p14="http://schemas.microsoft.com/office/powerpoint/2010/main" val="3777069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Uit de bodem halen planten</a:t>
            </a:r>
            <a:r>
              <a:rPr lang="nl-NL" baseline="0" dirty="0" smtClean="0"/>
              <a:t> hun voedsel en water, insecten en andere dieren leven er </a:t>
            </a:r>
            <a:r>
              <a:rPr lang="nl-NL" baseline="0" dirty="0" smtClean="0">
                <a:sym typeface="Wingdings" panose="05000000000000000000" pitchFamily="2" charset="2"/>
              </a:rPr>
              <a:t> dus bepaald welke soorten er voor komen en wat voor een natuur je er kunt aantreffen.</a:t>
            </a:r>
          </a:p>
          <a:p>
            <a:r>
              <a:rPr lang="nl-NL" dirty="0" smtClean="0"/>
              <a:t>Veen is eigenlijk een laag van dode</a:t>
            </a:r>
            <a:r>
              <a:rPr lang="nl-NL" baseline="0" dirty="0" smtClean="0"/>
              <a:t> plantenresten.</a:t>
            </a:r>
            <a:endParaRPr lang="nl-NL" dirty="0"/>
          </a:p>
        </p:txBody>
      </p:sp>
      <p:sp>
        <p:nvSpPr>
          <p:cNvPr id="4" name="Tijdelijke aanduiding voor dianummer 3"/>
          <p:cNvSpPr>
            <a:spLocks noGrp="1"/>
          </p:cNvSpPr>
          <p:nvPr>
            <p:ph type="sldNum" sz="quarter" idx="10"/>
          </p:nvPr>
        </p:nvSpPr>
        <p:spPr/>
        <p:txBody>
          <a:bodyPr/>
          <a:lstStyle/>
          <a:p>
            <a:fld id="{396C7BFE-FE41-4138-927B-2FA7289682AA}" type="slidenum">
              <a:rPr lang="nl-NL" smtClean="0"/>
              <a:t>17</a:t>
            </a:fld>
            <a:endParaRPr lang="nl-NL"/>
          </a:p>
        </p:txBody>
      </p:sp>
    </p:spTree>
    <p:extLst>
      <p:ext uri="{BB962C8B-B14F-4D97-AF65-F5344CB8AC3E}">
        <p14:creationId xmlns:p14="http://schemas.microsoft.com/office/powerpoint/2010/main" val="3792093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Geleidelijke</a:t>
            </a:r>
            <a:r>
              <a:rPr lang="nl-NL" baseline="0" dirty="0" smtClean="0"/>
              <a:t> overgangen in natuur</a:t>
            </a:r>
          </a:p>
          <a:p>
            <a:r>
              <a:rPr lang="nl-NL" baseline="0" dirty="0" smtClean="0"/>
              <a:t>Slootkanten, </a:t>
            </a:r>
            <a:r>
              <a:rPr lang="nl-NL" baseline="0" dirty="0" err="1" smtClean="0"/>
              <a:t>brakwatergebeiden</a:t>
            </a:r>
            <a:r>
              <a:rPr lang="nl-NL" baseline="0" dirty="0" smtClean="0"/>
              <a:t>, bosrand/grasland.</a:t>
            </a:r>
          </a:p>
          <a:p>
            <a:r>
              <a:rPr lang="nl-NL" baseline="0" dirty="0" smtClean="0"/>
              <a:t>Vermenging van twee typen natuur.</a:t>
            </a:r>
          </a:p>
          <a:p>
            <a:r>
              <a:rPr lang="nl-NL" baseline="0" dirty="0" smtClean="0"/>
              <a:t>Hoe </a:t>
            </a:r>
            <a:r>
              <a:rPr lang="nl-NL" baseline="0" dirty="0" err="1" smtClean="0"/>
              <a:t>geleidelijker</a:t>
            </a:r>
            <a:r>
              <a:rPr lang="nl-NL" baseline="0" dirty="0" smtClean="0"/>
              <a:t> dit verloopt hoe beter.</a:t>
            </a:r>
          </a:p>
          <a:p>
            <a:endParaRPr lang="nl-NL" dirty="0"/>
          </a:p>
        </p:txBody>
      </p:sp>
      <p:sp>
        <p:nvSpPr>
          <p:cNvPr id="4" name="Tijdelijke aanduiding voor dianummer 3"/>
          <p:cNvSpPr>
            <a:spLocks noGrp="1"/>
          </p:cNvSpPr>
          <p:nvPr>
            <p:ph type="sldNum" sz="quarter" idx="10"/>
          </p:nvPr>
        </p:nvSpPr>
        <p:spPr/>
        <p:txBody>
          <a:bodyPr/>
          <a:lstStyle/>
          <a:p>
            <a:fld id="{396C7BFE-FE41-4138-927B-2FA7289682AA}" type="slidenum">
              <a:rPr lang="nl-NL" smtClean="0"/>
              <a:t>18</a:t>
            </a:fld>
            <a:endParaRPr lang="nl-NL"/>
          </a:p>
        </p:txBody>
      </p:sp>
    </p:spTree>
    <p:extLst>
      <p:ext uri="{BB962C8B-B14F-4D97-AF65-F5344CB8AC3E}">
        <p14:creationId xmlns:p14="http://schemas.microsoft.com/office/powerpoint/2010/main" val="337424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Plaatje</a:t>
            </a:r>
            <a:r>
              <a:rPr lang="nl-NL" baseline="0" dirty="0" smtClean="0"/>
              <a:t> </a:t>
            </a:r>
            <a:r>
              <a:rPr lang="nl-NL" baseline="0" dirty="0" smtClean="0">
                <a:sym typeface="Wingdings" panose="05000000000000000000" pitchFamily="2" charset="2"/>
              </a:rPr>
              <a:t> invasie woestijnsprinkhanen</a:t>
            </a:r>
            <a:endParaRPr lang="nl-NL" dirty="0"/>
          </a:p>
        </p:txBody>
      </p:sp>
      <p:sp>
        <p:nvSpPr>
          <p:cNvPr id="4" name="Tijdelijke aanduiding voor dianummer 3"/>
          <p:cNvSpPr>
            <a:spLocks noGrp="1"/>
          </p:cNvSpPr>
          <p:nvPr>
            <p:ph type="sldNum" sz="quarter" idx="10"/>
          </p:nvPr>
        </p:nvSpPr>
        <p:spPr/>
        <p:txBody>
          <a:bodyPr/>
          <a:lstStyle/>
          <a:p>
            <a:fld id="{396C7BFE-FE41-4138-927B-2FA7289682AA}" type="slidenum">
              <a:rPr lang="nl-NL" smtClean="0"/>
              <a:t>19</a:t>
            </a:fld>
            <a:endParaRPr lang="nl-NL"/>
          </a:p>
        </p:txBody>
      </p:sp>
    </p:spTree>
    <p:extLst>
      <p:ext uri="{BB962C8B-B14F-4D97-AF65-F5344CB8AC3E}">
        <p14:creationId xmlns:p14="http://schemas.microsoft.com/office/powerpoint/2010/main" val="878320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96C7BFE-FE41-4138-927B-2FA7289682AA}" type="slidenum">
              <a:rPr lang="nl-NL" smtClean="0"/>
              <a:t>20</a:t>
            </a:fld>
            <a:endParaRPr lang="nl-NL"/>
          </a:p>
        </p:txBody>
      </p:sp>
    </p:spTree>
    <p:extLst>
      <p:ext uri="{BB962C8B-B14F-4D97-AF65-F5344CB8AC3E}">
        <p14:creationId xmlns:p14="http://schemas.microsoft.com/office/powerpoint/2010/main" val="1226964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96C7BFE-FE41-4138-927B-2FA7289682AA}" type="slidenum">
              <a:rPr lang="nl-NL" smtClean="0"/>
              <a:t>3</a:t>
            </a:fld>
            <a:endParaRPr lang="nl-NL"/>
          </a:p>
        </p:txBody>
      </p:sp>
    </p:spTree>
    <p:extLst>
      <p:ext uri="{BB962C8B-B14F-4D97-AF65-F5344CB8AC3E}">
        <p14:creationId xmlns:p14="http://schemas.microsoft.com/office/powerpoint/2010/main" val="2559055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5253137-850F-46E6-AE14-8CE704B1D519}" type="slidenum">
              <a:rPr lang="nl-NL" smtClean="0"/>
              <a:t>21</a:t>
            </a:fld>
            <a:endParaRPr lang="nl-NL"/>
          </a:p>
        </p:txBody>
      </p:sp>
    </p:spTree>
    <p:extLst>
      <p:ext uri="{BB962C8B-B14F-4D97-AF65-F5344CB8AC3E}">
        <p14:creationId xmlns:p14="http://schemas.microsoft.com/office/powerpoint/2010/main" val="4083645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5253137-850F-46E6-AE14-8CE704B1D519}" type="slidenum">
              <a:rPr lang="nl-NL" smtClean="0"/>
              <a:t>22</a:t>
            </a:fld>
            <a:endParaRPr lang="nl-NL"/>
          </a:p>
        </p:txBody>
      </p:sp>
    </p:spTree>
    <p:extLst>
      <p:ext uri="{BB962C8B-B14F-4D97-AF65-F5344CB8AC3E}">
        <p14:creationId xmlns:p14="http://schemas.microsoft.com/office/powerpoint/2010/main" val="4136167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5253137-850F-46E6-AE14-8CE704B1D519}" type="slidenum">
              <a:rPr lang="nl-NL" smtClean="0"/>
              <a:t>23</a:t>
            </a:fld>
            <a:endParaRPr lang="nl-NL"/>
          </a:p>
        </p:txBody>
      </p:sp>
    </p:spTree>
    <p:extLst>
      <p:ext uri="{BB962C8B-B14F-4D97-AF65-F5344CB8AC3E}">
        <p14:creationId xmlns:p14="http://schemas.microsoft.com/office/powerpoint/2010/main" val="2948050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96C7BFE-FE41-4138-927B-2FA7289682AA}" type="slidenum">
              <a:rPr lang="nl-NL" smtClean="0"/>
              <a:t>24</a:t>
            </a:fld>
            <a:endParaRPr lang="nl-NL"/>
          </a:p>
        </p:txBody>
      </p:sp>
    </p:spTree>
    <p:extLst>
      <p:ext uri="{BB962C8B-B14F-4D97-AF65-F5344CB8AC3E}">
        <p14:creationId xmlns:p14="http://schemas.microsoft.com/office/powerpoint/2010/main" val="4269618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96C7BFE-FE41-4138-927B-2FA7289682AA}" type="slidenum">
              <a:rPr lang="nl-NL" smtClean="0"/>
              <a:t>25</a:t>
            </a:fld>
            <a:endParaRPr lang="nl-NL"/>
          </a:p>
        </p:txBody>
      </p:sp>
    </p:spTree>
    <p:extLst>
      <p:ext uri="{BB962C8B-B14F-4D97-AF65-F5344CB8AC3E}">
        <p14:creationId xmlns:p14="http://schemas.microsoft.com/office/powerpoint/2010/main" val="298830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96C7BFE-FE41-4138-927B-2FA7289682AA}" type="slidenum">
              <a:rPr lang="nl-NL" smtClean="0"/>
              <a:t>26</a:t>
            </a:fld>
            <a:endParaRPr lang="nl-NL"/>
          </a:p>
        </p:txBody>
      </p:sp>
    </p:spTree>
    <p:extLst>
      <p:ext uri="{BB962C8B-B14F-4D97-AF65-F5344CB8AC3E}">
        <p14:creationId xmlns:p14="http://schemas.microsoft.com/office/powerpoint/2010/main" val="268707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Ecologie gaat</a:t>
            </a:r>
            <a:r>
              <a:rPr lang="nl-NL" baseline="0" dirty="0" smtClean="0"/>
              <a:t> over relaties binnen de natuur, alles wat met elkaar te maken heeft (</a:t>
            </a:r>
            <a:r>
              <a:rPr lang="nl-NL" baseline="0" dirty="0" err="1" smtClean="0"/>
              <a:t>abiotosche</a:t>
            </a:r>
            <a:r>
              <a:rPr lang="nl-NL" baseline="0" dirty="0" smtClean="0"/>
              <a:t> en biotische factoren).</a:t>
            </a:r>
          </a:p>
          <a:p>
            <a:r>
              <a:rPr lang="nl-NL" dirty="0" smtClean="0"/>
              <a:t>Het milieu is het geheel van voorwaarden en invloeden van de natuurlijke omgeving, waardoor het leven mogelijk is.</a:t>
            </a:r>
          </a:p>
          <a:p>
            <a:r>
              <a:rPr lang="nl-NL" dirty="0" smtClean="0"/>
              <a:t>Op het plaatje is het milieu van de koolmees te zien. </a:t>
            </a:r>
            <a:endParaRPr lang="nl-NL" dirty="0"/>
          </a:p>
        </p:txBody>
      </p:sp>
      <p:sp>
        <p:nvSpPr>
          <p:cNvPr id="4" name="Tijdelijke aanduiding voor dianummer 3"/>
          <p:cNvSpPr>
            <a:spLocks noGrp="1"/>
          </p:cNvSpPr>
          <p:nvPr>
            <p:ph type="sldNum" sz="quarter" idx="10"/>
          </p:nvPr>
        </p:nvSpPr>
        <p:spPr/>
        <p:txBody>
          <a:bodyPr/>
          <a:lstStyle/>
          <a:p>
            <a:fld id="{396C7BFE-FE41-4138-927B-2FA7289682AA}" type="slidenum">
              <a:rPr lang="nl-NL" smtClean="0"/>
              <a:t>4</a:t>
            </a:fld>
            <a:endParaRPr lang="nl-NL"/>
          </a:p>
        </p:txBody>
      </p:sp>
    </p:spTree>
    <p:extLst>
      <p:ext uri="{BB962C8B-B14F-4D97-AF65-F5344CB8AC3E}">
        <p14:creationId xmlns:p14="http://schemas.microsoft.com/office/powerpoint/2010/main" val="1648653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Populatiedichtheid </a:t>
            </a:r>
            <a:r>
              <a:rPr lang="nl-NL" dirty="0" smtClean="0"/>
              <a:t>is het aantal</a:t>
            </a:r>
            <a:r>
              <a:rPr lang="nl-NL" baseline="0" dirty="0" smtClean="0"/>
              <a:t> individuen binnen een populatie op een bepaald gebied.</a:t>
            </a:r>
            <a:endParaRPr lang="nl-NL" dirty="0" smtClean="0"/>
          </a:p>
          <a:p>
            <a:r>
              <a:rPr lang="nl-NL" dirty="0" smtClean="0"/>
              <a:t>Levensgemeenschap</a:t>
            </a:r>
            <a:r>
              <a:rPr lang="nl-NL" baseline="0" dirty="0" smtClean="0"/>
              <a:t> bestaat uit meerdere populaties van verschillende soorten in een gebied. </a:t>
            </a:r>
            <a:endParaRPr lang="nl-NL" dirty="0" smtClean="0"/>
          </a:p>
          <a:p>
            <a:r>
              <a:rPr lang="nl-NL" dirty="0" smtClean="0"/>
              <a:t>Ecosysteem </a:t>
            </a:r>
            <a:r>
              <a:rPr lang="nl-NL" dirty="0" smtClean="0"/>
              <a:t>is alle abiotische en</a:t>
            </a:r>
            <a:r>
              <a:rPr lang="nl-NL" baseline="0" dirty="0" smtClean="0"/>
              <a:t> biotische factoren in een gebied</a:t>
            </a:r>
            <a:endParaRPr lang="nl-NL" dirty="0" smtClean="0"/>
          </a:p>
          <a:p>
            <a:r>
              <a:rPr lang="nl-NL" dirty="0" smtClean="0"/>
              <a:t>Biotoop is een gebied met een</a:t>
            </a:r>
            <a:r>
              <a:rPr lang="nl-NL" baseline="0" dirty="0" smtClean="0"/>
              <a:t> zelfde landschapstype waarin bepaalde organismen kunnen overleven</a:t>
            </a:r>
          </a:p>
          <a:p>
            <a:endParaRPr lang="nl-NL" baseline="0" dirty="0" smtClean="0"/>
          </a:p>
          <a:p>
            <a:r>
              <a:rPr lang="nl-NL" baseline="0" dirty="0" smtClean="0"/>
              <a:t>Plaatje = ecosysteem met meerdere </a:t>
            </a:r>
            <a:r>
              <a:rPr lang="nl-NL" baseline="0" dirty="0" err="1" smtClean="0"/>
              <a:t>habitats</a:t>
            </a:r>
            <a:r>
              <a:rPr lang="nl-NL" baseline="0" dirty="0" smtClean="0"/>
              <a:t> </a:t>
            </a:r>
            <a:r>
              <a:rPr lang="nl-NL" baseline="0" dirty="0" smtClean="0">
                <a:sym typeface="Wingdings" panose="05000000000000000000" pitchFamily="2" charset="2"/>
              </a:rPr>
              <a:t> elke soort heeft zijn eigen habitat </a:t>
            </a:r>
            <a:endParaRPr lang="nl-NL" dirty="0"/>
          </a:p>
        </p:txBody>
      </p:sp>
      <p:sp>
        <p:nvSpPr>
          <p:cNvPr id="4" name="Tijdelijke aanduiding voor dianummer 3"/>
          <p:cNvSpPr>
            <a:spLocks noGrp="1"/>
          </p:cNvSpPr>
          <p:nvPr>
            <p:ph type="sldNum" sz="quarter" idx="10"/>
          </p:nvPr>
        </p:nvSpPr>
        <p:spPr/>
        <p:txBody>
          <a:bodyPr/>
          <a:lstStyle/>
          <a:p>
            <a:fld id="{396C7BFE-FE41-4138-927B-2FA7289682AA}" type="slidenum">
              <a:rPr lang="nl-NL" smtClean="0"/>
              <a:t>5</a:t>
            </a:fld>
            <a:endParaRPr lang="nl-NL"/>
          </a:p>
        </p:txBody>
      </p:sp>
    </p:spTree>
    <p:extLst>
      <p:ext uri="{BB962C8B-B14F-4D97-AF65-F5344CB8AC3E}">
        <p14:creationId xmlns:p14="http://schemas.microsoft.com/office/powerpoint/2010/main" val="2577943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Wat zorgt er nu voor dat een bepaald ecosysteem ergens is?</a:t>
            </a:r>
          </a:p>
          <a:p>
            <a:r>
              <a:rPr lang="nl-NL" dirty="0" smtClean="0"/>
              <a:t>Hier</a:t>
            </a:r>
            <a:r>
              <a:rPr lang="nl-NL" baseline="0" dirty="0" smtClean="0"/>
              <a:t> is een klimatogram te zien van de meest voorkomende ecosystemen in Noord-Amerika. Welk ecosysteem ergens voor komt is afhankelijk van de gemiddelde temperatuur en de hoeveelheid neerslag in een bepaald gebied.</a:t>
            </a:r>
            <a:endParaRPr lang="nl-NL" dirty="0"/>
          </a:p>
        </p:txBody>
      </p:sp>
      <p:sp>
        <p:nvSpPr>
          <p:cNvPr id="4" name="Tijdelijke aanduiding voor dianummer 3"/>
          <p:cNvSpPr>
            <a:spLocks noGrp="1"/>
          </p:cNvSpPr>
          <p:nvPr>
            <p:ph type="sldNum" sz="quarter" idx="10"/>
          </p:nvPr>
        </p:nvSpPr>
        <p:spPr/>
        <p:txBody>
          <a:bodyPr/>
          <a:lstStyle/>
          <a:p>
            <a:fld id="{396C7BFE-FE41-4138-927B-2FA7289682AA}" type="slidenum">
              <a:rPr lang="nl-NL" smtClean="0"/>
              <a:t>6</a:t>
            </a:fld>
            <a:endParaRPr lang="nl-NL"/>
          </a:p>
        </p:txBody>
      </p:sp>
    </p:spTree>
    <p:extLst>
      <p:ext uri="{BB962C8B-B14F-4D97-AF65-F5344CB8AC3E}">
        <p14:creationId xmlns:p14="http://schemas.microsoft.com/office/powerpoint/2010/main" val="2308823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Alle energie komt van een producent, oftewel een </a:t>
            </a:r>
            <a:r>
              <a:rPr lang="nl-NL" dirty="0" smtClean="0"/>
              <a:t>plant</a:t>
            </a:r>
          </a:p>
          <a:p>
            <a:r>
              <a:rPr lang="nl-NL" dirty="0" smtClean="0"/>
              <a:t>Een</a:t>
            </a:r>
            <a:r>
              <a:rPr lang="nl-NL" baseline="0" dirty="0" smtClean="0"/>
              <a:t> slang eet een muis maar de muis eet plantaardig materiaal, daarom altijd een plant aan het begin van de voedselketen.</a:t>
            </a:r>
          </a:p>
          <a:p>
            <a:r>
              <a:rPr lang="nl-NL" b="1" baseline="0" dirty="0" smtClean="0"/>
              <a:t>(Nog niet hebben over producent en consument)! </a:t>
            </a:r>
            <a:endParaRPr lang="nl-NL" b="1" dirty="0"/>
          </a:p>
        </p:txBody>
      </p:sp>
      <p:sp>
        <p:nvSpPr>
          <p:cNvPr id="4" name="Tijdelijke aanduiding voor dianummer 3"/>
          <p:cNvSpPr>
            <a:spLocks noGrp="1"/>
          </p:cNvSpPr>
          <p:nvPr>
            <p:ph type="sldNum" sz="quarter" idx="10"/>
          </p:nvPr>
        </p:nvSpPr>
        <p:spPr/>
        <p:txBody>
          <a:bodyPr/>
          <a:lstStyle/>
          <a:p>
            <a:fld id="{396C7BFE-FE41-4138-927B-2FA7289682AA}" type="slidenum">
              <a:rPr lang="nl-NL" smtClean="0"/>
              <a:t>7</a:t>
            </a:fld>
            <a:endParaRPr lang="nl-NL"/>
          </a:p>
        </p:txBody>
      </p:sp>
    </p:spTree>
    <p:extLst>
      <p:ext uri="{BB962C8B-B14F-4D97-AF65-F5344CB8AC3E}">
        <p14:creationId xmlns:p14="http://schemas.microsoft.com/office/powerpoint/2010/main" val="2712632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Producent staat aan het begin van een voedselketen.</a:t>
            </a:r>
          </a:p>
          <a:p>
            <a:r>
              <a:rPr lang="nl-NL" dirty="0" err="1" smtClean="0"/>
              <a:t>Reducenten</a:t>
            </a:r>
            <a:r>
              <a:rPr lang="nl-NL" dirty="0" smtClean="0">
                <a:sym typeface="Wingdings" panose="05000000000000000000" pitchFamily="2" charset="2"/>
              </a:rPr>
              <a:t> </a:t>
            </a:r>
            <a:r>
              <a:rPr lang="nl-NL" dirty="0" err="1" smtClean="0">
                <a:sym typeface="Wingdings" panose="05000000000000000000" pitchFamily="2" charset="2"/>
              </a:rPr>
              <a:t>bacterien</a:t>
            </a:r>
            <a:r>
              <a:rPr lang="nl-NL" dirty="0" smtClean="0">
                <a:sym typeface="Wingdings" panose="05000000000000000000" pitchFamily="2" charset="2"/>
              </a:rPr>
              <a:t> en schimmels=</a:t>
            </a:r>
            <a:r>
              <a:rPr lang="nl-NL" baseline="0" dirty="0" smtClean="0">
                <a:sym typeface="Wingdings" panose="05000000000000000000" pitchFamily="2" charset="2"/>
              </a:rPr>
              <a:t> zetten afval om in mineralen</a:t>
            </a:r>
          </a:p>
          <a:p>
            <a:r>
              <a:rPr lang="nl-NL" baseline="0" dirty="0" smtClean="0">
                <a:sym typeface="Wingdings" panose="05000000000000000000" pitchFamily="2" charset="2"/>
              </a:rPr>
              <a:t>Autotroof= voedt zich uit levenloze natuur (heeft bladgroenkorrels)</a:t>
            </a:r>
          </a:p>
          <a:p>
            <a:r>
              <a:rPr lang="nl-NL" baseline="0" dirty="0" err="1" smtClean="0">
                <a:sym typeface="Wingdings" panose="05000000000000000000" pitchFamily="2" charset="2"/>
              </a:rPr>
              <a:t>Heterotroof</a:t>
            </a:r>
            <a:r>
              <a:rPr lang="nl-NL" baseline="0" dirty="0" smtClean="0">
                <a:sym typeface="Wingdings" panose="05000000000000000000" pitchFamily="2" charset="2"/>
              </a:rPr>
              <a:t>= voedt zich met levende natuur</a:t>
            </a:r>
            <a:endParaRPr lang="nl-NL" dirty="0"/>
          </a:p>
        </p:txBody>
      </p:sp>
      <p:sp>
        <p:nvSpPr>
          <p:cNvPr id="4" name="Tijdelijke aanduiding voor dianummer 3"/>
          <p:cNvSpPr>
            <a:spLocks noGrp="1"/>
          </p:cNvSpPr>
          <p:nvPr>
            <p:ph type="sldNum" sz="quarter" idx="10"/>
          </p:nvPr>
        </p:nvSpPr>
        <p:spPr/>
        <p:txBody>
          <a:bodyPr/>
          <a:lstStyle/>
          <a:p>
            <a:fld id="{396C7BFE-FE41-4138-927B-2FA7289682AA}" type="slidenum">
              <a:rPr lang="nl-NL" smtClean="0"/>
              <a:t>8</a:t>
            </a:fld>
            <a:endParaRPr lang="nl-NL"/>
          </a:p>
        </p:txBody>
      </p:sp>
    </p:spTree>
    <p:extLst>
      <p:ext uri="{BB962C8B-B14F-4D97-AF65-F5344CB8AC3E}">
        <p14:creationId xmlns:p14="http://schemas.microsoft.com/office/powerpoint/2010/main" val="109781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Biomassa = organische stof</a:t>
            </a:r>
          </a:p>
          <a:p>
            <a:r>
              <a:rPr lang="nl-NL" dirty="0" smtClean="0"/>
              <a:t>Een roofvogel met een biomassa van 100 gram</a:t>
            </a:r>
            <a:r>
              <a:rPr lang="nl-NL" baseline="0" dirty="0" smtClean="0"/>
              <a:t> </a:t>
            </a:r>
            <a:r>
              <a:rPr lang="nl-NL" dirty="0" smtClean="0"/>
              <a:t>eet een kleine insectenetende vogels van 2 kg.</a:t>
            </a:r>
          </a:p>
          <a:p>
            <a:r>
              <a:rPr lang="nl-NL" dirty="0" smtClean="0"/>
              <a:t>De insectenetende vogel heeft 25 kilogram insecten gegeten om het gewicht</a:t>
            </a:r>
            <a:r>
              <a:rPr lang="nl-NL" baseline="0" dirty="0" smtClean="0"/>
              <a:t> van 2kg te bereiken. </a:t>
            </a:r>
          </a:p>
          <a:p>
            <a:r>
              <a:rPr lang="nl-NL" dirty="0" smtClean="0"/>
              <a:t>Om 25 kilogram</a:t>
            </a:r>
            <a:r>
              <a:rPr lang="nl-NL" baseline="0" dirty="0" smtClean="0"/>
              <a:t> insecten te krijgen is er ongeveer 200 kilo plantaardig materiaal nodig. </a:t>
            </a:r>
          </a:p>
          <a:p>
            <a:endParaRPr lang="nl-NL" baseline="0" dirty="0" smtClean="0"/>
          </a:p>
          <a:p>
            <a:r>
              <a:rPr lang="nl-NL" baseline="0" dirty="0" smtClean="0"/>
              <a:t>Conclusie: Om een roofvogel te voeden is er 200 kilo aan biomassa nodig</a:t>
            </a:r>
            <a:r>
              <a:rPr lang="nl-NL" baseline="0" dirty="0" smtClean="0"/>
              <a:t>.</a:t>
            </a:r>
          </a:p>
          <a:p>
            <a:endParaRPr lang="nl-NL" baseline="0" dirty="0" smtClean="0"/>
          </a:p>
          <a:p>
            <a:r>
              <a:rPr lang="nl-NL" baseline="0" dirty="0" smtClean="0"/>
              <a:t>Als wij een dag geen vlees eten? </a:t>
            </a:r>
            <a:r>
              <a:rPr lang="nl-NL" baseline="0" dirty="0" smtClean="0">
                <a:sym typeface="Wingdings" panose="05000000000000000000" pitchFamily="2" charset="2"/>
              </a:rPr>
              <a:t> scheelt een hoop biomassa!!</a:t>
            </a:r>
            <a:endParaRPr lang="nl-NL" dirty="0"/>
          </a:p>
        </p:txBody>
      </p:sp>
      <p:sp>
        <p:nvSpPr>
          <p:cNvPr id="4" name="Tijdelijke aanduiding voor dianummer 3"/>
          <p:cNvSpPr>
            <a:spLocks noGrp="1"/>
          </p:cNvSpPr>
          <p:nvPr>
            <p:ph type="sldNum" sz="quarter" idx="10"/>
          </p:nvPr>
        </p:nvSpPr>
        <p:spPr/>
        <p:txBody>
          <a:bodyPr/>
          <a:lstStyle/>
          <a:p>
            <a:fld id="{396C7BFE-FE41-4138-927B-2FA7289682AA}" type="slidenum">
              <a:rPr lang="nl-NL" smtClean="0"/>
              <a:t>9</a:t>
            </a:fld>
            <a:endParaRPr lang="nl-NL"/>
          </a:p>
        </p:txBody>
      </p:sp>
    </p:spTree>
    <p:extLst>
      <p:ext uri="{BB962C8B-B14F-4D97-AF65-F5344CB8AC3E}">
        <p14:creationId xmlns:p14="http://schemas.microsoft.com/office/powerpoint/2010/main" val="4051981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Biologisch evenwicht /</a:t>
            </a:r>
            <a:r>
              <a:rPr lang="nl-NL" baseline="0" dirty="0" smtClean="0"/>
              <a:t> populatie evenwicht </a:t>
            </a:r>
            <a:r>
              <a:rPr lang="nl-NL" baseline="0" dirty="0" smtClean="0">
                <a:sym typeface="Wingdings" panose="05000000000000000000" pitchFamily="2" charset="2"/>
              </a:rPr>
              <a:t> equilibrium</a:t>
            </a:r>
            <a:endParaRPr lang="nl-NL" baseline="0" dirty="0" smtClean="0"/>
          </a:p>
          <a:p>
            <a:r>
              <a:rPr lang="nl-NL" baseline="0" dirty="0" smtClean="0"/>
              <a:t>Beperkende factoren: voedsel temperatuur etc.</a:t>
            </a:r>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396C7BFE-FE41-4138-927B-2FA7289682AA}" type="slidenum">
              <a:rPr lang="nl-NL" smtClean="0"/>
              <a:t>10</a:t>
            </a:fld>
            <a:endParaRPr lang="nl-NL"/>
          </a:p>
        </p:txBody>
      </p:sp>
    </p:spTree>
    <p:extLst>
      <p:ext uri="{BB962C8B-B14F-4D97-AF65-F5344CB8AC3E}">
        <p14:creationId xmlns:p14="http://schemas.microsoft.com/office/powerpoint/2010/main" val="2754559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smtClean="0"/>
              <a:t>Klik op het pictogram in het midden om een achtergrondafbeelding toe te voegen (19,05 x 27 cm). </a:t>
            </a:r>
            <a:br>
              <a:rPr lang="nl-NL" dirty="0" smtClean="0"/>
            </a:br>
            <a:r>
              <a:rPr lang="nl-NL" dirty="0" smtClean="0"/>
              <a:t>Verplaats deze vervolgens naar de achtergrond om de tekst te typen.</a:t>
            </a:r>
            <a:endParaRPr lang="nl-NL" dirty="0"/>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smtClean="0"/>
              <a:t>Klik om de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smtClean="0"/>
              <a:t>Klik om de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smtClean="0"/>
              <a:t>Klik op het pictogram in het midden om een achtergrondafbeelding toe te voegen (19,05 x 27 cm). </a:t>
            </a:r>
            <a:br>
              <a:rPr lang="nl-NL" dirty="0" smtClean="0"/>
            </a:b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smtClean="0"/>
              <a:t>Klik op het pictogram in het midden om een afbeelding toe te voegen (19,05 x 10 cm).</a:t>
            </a:r>
            <a:r>
              <a:rPr lang="nl-NL" sz="1600" dirty="0" smtClean="0"/>
              <a:t> </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smtClean="0"/>
              <a:t>Klik om de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smtClean="0"/>
              <a:t>Klik op het pictogram in het midden om een afbeelding toe te voegen (19,05 x 10 cm).</a:t>
            </a:r>
            <a:r>
              <a:rPr lang="nl-NL" sz="1600" dirty="0" smtClean="0"/>
              <a:t> </a:t>
            </a:r>
            <a:endParaRPr lang="nl-NL"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smtClean="0"/>
              <a:t>Klik om de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goformative.com/joi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Evaluatie vaardigheden</a:t>
            </a:r>
            <a:endParaRPr lang="nl-NL" dirty="0"/>
          </a:p>
        </p:txBody>
      </p:sp>
      <p:sp>
        <p:nvSpPr>
          <p:cNvPr id="3" name="Tijdelijke aanduiding voor inhoud 2"/>
          <p:cNvSpPr>
            <a:spLocks noGrp="1"/>
          </p:cNvSpPr>
          <p:nvPr>
            <p:ph idx="1"/>
          </p:nvPr>
        </p:nvSpPr>
        <p:spPr>
          <a:xfrm>
            <a:off x="756000" y="1817929"/>
            <a:ext cx="7740000" cy="4351338"/>
          </a:xfrm>
        </p:spPr>
        <p:txBody>
          <a:bodyPr>
            <a:normAutofit/>
          </a:bodyPr>
          <a:lstStyle/>
          <a:p>
            <a:endParaRPr lang="nl-NL" dirty="0" smtClean="0"/>
          </a:p>
          <a:p>
            <a:r>
              <a:rPr lang="nl-NL" dirty="0" smtClean="0"/>
              <a:t>Meneer </a:t>
            </a:r>
            <a:r>
              <a:rPr lang="nl-NL" dirty="0" smtClean="0"/>
              <a:t>V</a:t>
            </a:r>
            <a:r>
              <a:rPr lang="nl-NL" dirty="0" smtClean="0"/>
              <a:t>erstraeten</a:t>
            </a:r>
          </a:p>
          <a:p>
            <a:endParaRPr lang="nl-NL" dirty="0"/>
          </a:p>
          <a:p>
            <a:endParaRPr lang="nl-NL" dirty="0" smtClean="0"/>
          </a:p>
          <a:p>
            <a:r>
              <a:rPr lang="nl-NL" dirty="0" smtClean="0"/>
              <a:t>Tips/tops/opmerkingen</a:t>
            </a:r>
            <a:endParaRPr lang="nl-NL" dirty="0"/>
          </a:p>
          <a:p>
            <a:pPr indent="0">
              <a:buNone/>
            </a:pPr>
            <a:endParaRPr lang="nl-NL" dirty="0" smtClean="0"/>
          </a:p>
          <a:p>
            <a:endParaRPr lang="nl-NL" dirty="0"/>
          </a:p>
        </p:txBody>
      </p:sp>
    </p:spTree>
    <p:extLst>
      <p:ext uri="{BB962C8B-B14F-4D97-AF65-F5344CB8AC3E}">
        <p14:creationId xmlns:p14="http://schemas.microsoft.com/office/powerpoint/2010/main" val="1287482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253" y="-14748"/>
            <a:ext cx="9163664" cy="6872748"/>
          </a:xfrm>
          <a:prstGeom prst="rect">
            <a:avLst/>
          </a:prstGeom>
        </p:spPr>
      </p:pic>
    </p:spTree>
    <p:extLst>
      <p:ext uri="{BB962C8B-B14F-4D97-AF65-F5344CB8AC3E}">
        <p14:creationId xmlns:p14="http://schemas.microsoft.com/office/powerpoint/2010/main" val="3994391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Equilibrium</a:t>
            </a:r>
            <a:endParaRPr lang="nl-NL" dirty="0"/>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5768" y="2204864"/>
            <a:ext cx="8120465" cy="3303240"/>
          </a:xfrm>
          <a:prstGeom prst="rect">
            <a:avLst/>
          </a:prstGeom>
        </p:spPr>
      </p:pic>
    </p:spTree>
    <p:extLst>
      <p:ext uri="{BB962C8B-B14F-4D97-AF65-F5344CB8AC3E}">
        <p14:creationId xmlns:p14="http://schemas.microsoft.com/office/powerpoint/2010/main" val="2136378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Populaties</a:t>
            </a:r>
            <a:endParaRPr lang="nl-NL" dirty="0"/>
          </a:p>
        </p:txBody>
      </p:sp>
      <p:sp>
        <p:nvSpPr>
          <p:cNvPr id="4" name="Tijdelijke aanduiding voor inhoud 2"/>
          <p:cNvSpPr>
            <a:spLocks noGrp="1"/>
          </p:cNvSpPr>
          <p:nvPr>
            <p:ph idx="1"/>
          </p:nvPr>
        </p:nvSpPr>
        <p:spPr>
          <a:xfrm>
            <a:off x="756000" y="1656000"/>
            <a:ext cx="7886700" cy="4351338"/>
          </a:xfrm>
        </p:spPr>
        <p:txBody>
          <a:bodyPr>
            <a:noAutofit/>
          </a:bodyPr>
          <a:lstStyle/>
          <a:p>
            <a:r>
              <a:rPr lang="nl-NL" dirty="0"/>
              <a:t>Populatie</a:t>
            </a:r>
          </a:p>
          <a:p>
            <a:pPr lvl="1"/>
            <a:r>
              <a:rPr lang="nl-NL" sz="2000" dirty="0"/>
              <a:t>Een groep op zelfde locatie</a:t>
            </a:r>
          </a:p>
          <a:p>
            <a:pPr lvl="1"/>
            <a:endParaRPr lang="nl-NL" sz="2000" dirty="0"/>
          </a:p>
          <a:p>
            <a:r>
              <a:rPr lang="nl-NL" sz="2300" dirty="0"/>
              <a:t>Populatiedichtheid</a:t>
            </a:r>
          </a:p>
          <a:p>
            <a:pPr lvl="1"/>
            <a:r>
              <a:rPr lang="nl-NL" sz="2000" dirty="0"/>
              <a:t>Het aantal individuen op zelfde locatie</a:t>
            </a:r>
          </a:p>
          <a:p>
            <a:pPr lvl="1"/>
            <a:endParaRPr lang="nl-NL" sz="2000" dirty="0"/>
          </a:p>
          <a:p>
            <a:r>
              <a:rPr lang="nl-NL" sz="2300" dirty="0"/>
              <a:t>Hoe bereken je de populatiedichtheid?</a:t>
            </a:r>
          </a:p>
          <a:p>
            <a:pPr lvl="1"/>
            <a:r>
              <a:rPr lang="nl-NL" sz="2000" dirty="0" err="1"/>
              <a:t>Capture</a:t>
            </a:r>
            <a:r>
              <a:rPr lang="nl-NL" sz="2000" dirty="0"/>
              <a:t>, mark, </a:t>
            </a:r>
            <a:r>
              <a:rPr lang="nl-NL" sz="2000" dirty="0" err="1"/>
              <a:t>recapture</a:t>
            </a:r>
            <a:endParaRPr lang="nl-NL" sz="2000" dirty="0"/>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647" y="4184836"/>
            <a:ext cx="5829353" cy="2471646"/>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6160" y="1027909"/>
            <a:ext cx="2667000" cy="2286000"/>
          </a:xfrm>
          <a:prstGeom prst="rect">
            <a:avLst/>
          </a:prstGeom>
        </p:spPr>
      </p:pic>
    </p:spTree>
    <p:extLst>
      <p:ext uri="{BB962C8B-B14F-4D97-AF65-F5344CB8AC3E}">
        <p14:creationId xmlns:p14="http://schemas.microsoft.com/office/powerpoint/2010/main" val="3967176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fbeeldingsresultaat voor flowchart of factors limiting geographic distrib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881420" cy="6843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581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Natuur in Nederland</a:t>
            </a:r>
            <a:endParaRPr lang="nl-NL" dirty="0"/>
          </a:p>
        </p:txBody>
      </p:sp>
      <p:sp>
        <p:nvSpPr>
          <p:cNvPr id="3" name="Tijdelijke aanduiding voor inhoud 2"/>
          <p:cNvSpPr>
            <a:spLocks noGrp="1"/>
          </p:cNvSpPr>
          <p:nvPr>
            <p:ph idx="1"/>
          </p:nvPr>
        </p:nvSpPr>
        <p:spPr>
          <a:xfrm>
            <a:off x="756000" y="1656000"/>
            <a:ext cx="7740000" cy="4351338"/>
          </a:xfrm>
        </p:spPr>
        <p:txBody>
          <a:bodyPr>
            <a:normAutofit/>
          </a:bodyPr>
          <a:lstStyle/>
          <a:p>
            <a:r>
              <a:rPr lang="nl-NL" dirty="0" smtClean="0">
                <a:sym typeface="Wingdings" panose="05000000000000000000" pitchFamily="2" charset="2"/>
              </a:rPr>
              <a:t>Invloeden op de natuur</a:t>
            </a:r>
          </a:p>
          <a:p>
            <a:pPr marL="1485900" lvl="2" indent="-342900"/>
            <a:r>
              <a:rPr lang="nl-NL" dirty="0" smtClean="0">
                <a:sym typeface="Wingdings" panose="05000000000000000000" pitchFamily="2" charset="2"/>
              </a:rPr>
              <a:t>Mens</a:t>
            </a:r>
          </a:p>
          <a:p>
            <a:pPr marL="1485900" lvl="2" indent="-342900"/>
            <a:r>
              <a:rPr lang="nl-NL" dirty="0" smtClean="0">
                <a:sym typeface="Wingdings" panose="05000000000000000000" pitchFamily="2" charset="2"/>
              </a:rPr>
              <a:t>Klimaat</a:t>
            </a:r>
          </a:p>
          <a:p>
            <a:pPr marL="1485900" lvl="2" indent="-342900"/>
            <a:r>
              <a:rPr lang="nl-NL" dirty="0" smtClean="0">
                <a:sym typeface="Wingdings" panose="05000000000000000000" pitchFamily="2" charset="2"/>
              </a:rPr>
              <a:t>Bodem</a:t>
            </a:r>
          </a:p>
          <a:p>
            <a:pPr marL="1485900" lvl="2" indent="-342900"/>
            <a:r>
              <a:rPr lang="nl-NL" dirty="0" smtClean="0">
                <a:sym typeface="Wingdings" panose="05000000000000000000" pitchFamily="2" charset="2"/>
              </a:rPr>
              <a:t>Water</a:t>
            </a:r>
          </a:p>
          <a:p>
            <a:pPr marL="1485900" lvl="2" indent="-342900"/>
            <a:r>
              <a:rPr lang="nl-NL" dirty="0" smtClean="0">
                <a:sym typeface="Wingdings" panose="05000000000000000000" pitchFamily="2" charset="2"/>
              </a:rPr>
              <a:t>Voedselrijkdom</a:t>
            </a:r>
          </a:p>
          <a:p>
            <a:pPr marL="1485900" lvl="2" indent="-342900"/>
            <a:r>
              <a:rPr lang="nl-NL" dirty="0" smtClean="0">
                <a:sym typeface="Wingdings" panose="05000000000000000000" pitchFamily="2" charset="2"/>
              </a:rPr>
              <a:t>Gradiënten</a:t>
            </a:r>
          </a:p>
          <a:p>
            <a:pPr marL="1485900" lvl="2" indent="-342900"/>
            <a:r>
              <a:rPr lang="nl-NL" dirty="0" smtClean="0">
                <a:sym typeface="Wingdings" panose="05000000000000000000" pitchFamily="2" charset="2"/>
              </a:rPr>
              <a:t>Biodiversiteit</a:t>
            </a:r>
          </a:p>
          <a:p>
            <a:pPr marL="1485900" lvl="2" indent="-342900"/>
            <a:r>
              <a:rPr lang="nl-NL" dirty="0" smtClean="0">
                <a:sym typeface="Wingdings" panose="05000000000000000000" pitchFamily="2" charset="2"/>
              </a:rPr>
              <a:t>Natuurlijke processen </a:t>
            </a:r>
          </a:p>
          <a:p>
            <a:pPr lvl="1"/>
            <a:endParaRPr lang="nl-NL" dirty="0" smtClean="0">
              <a:sym typeface="Wingdings" panose="05000000000000000000" pitchFamily="2" charset="2"/>
            </a:endParaRPr>
          </a:p>
          <a:p>
            <a:pPr marL="342900" lvl="1"/>
            <a:endParaRPr lang="nl-NL" dirty="0" smtClean="0">
              <a:sym typeface="Wingdings" panose="05000000000000000000" pitchFamily="2" charset="2"/>
            </a:endParaRPr>
          </a:p>
          <a:p>
            <a:pPr lvl="1"/>
            <a:endParaRPr lang="nl-NL" dirty="0">
              <a:sym typeface="Wingdings" panose="05000000000000000000" pitchFamily="2" charset="2"/>
            </a:endParaRPr>
          </a:p>
          <a:p>
            <a:pPr indent="0">
              <a:buNone/>
            </a:pPr>
            <a:endParaRPr lang="nl-NL" dirty="0"/>
          </a:p>
        </p:txBody>
      </p:sp>
    </p:spTree>
    <p:extLst>
      <p:ext uri="{BB962C8B-B14F-4D97-AF65-F5344CB8AC3E}">
        <p14:creationId xmlns:p14="http://schemas.microsoft.com/office/powerpoint/2010/main" val="348276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Klimaat</a:t>
            </a:r>
            <a:endParaRPr lang="nl-NL" dirty="0"/>
          </a:p>
        </p:txBody>
      </p:sp>
      <p:sp>
        <p:nvSpPr>
          <p:cNvPr id="3" name="Tijdelijke aanduiding voor inhoud 2"/>
          <p:cNvSpPr>
            <a:spLocks noGrp="1"/>
          </p:cNvSpPr>
          <p:nvPr>
            <p:ph idx="1"/>
          </p:nvPr>
        </p:nvSpPr>
        <p:spPr>
          <a:xfrm>
            <a:off x="756000" y="1656000"/>
            <a:ext cx="7740000" cy="4351338"/>
          </a:xfrm>
        </p:spPr>
        <p:txBody>
          <a:bodyPr>
            <a:normAutofit/>
          </a:bodyPr>
          <a:lstStyle/>
          <a:p>
            <a:r>
              <a:rPr lang="nl-NL" dirty="0" smtClean="0">
                <a:sym typeface="Wingdings" panose="05000000000000000000" pitchFamily="2" charset="2"/>
              </a:rPr>
              <a:t>Wat is klimaat?</a:t>
            </a:r>
          </a:p>
          <a:p>
            <a:endParaRPr lang="nl-NL" dirty="0">
              <a:sym typeface="Wingdings" panose="05000000000000000000" pitchFamily="2" charset="2"/>
            </a:endParaRPr>
          </a:p>
          <a:p>
            <a:endParaRPr lang="nl-NL" dirty="0" smtClean="0">
              <a:sym typeface="Wingdings" panose="05000000000000000000" pitchFamily="2" charset="2"/>
            </a:endParaRPr>
          </a:p>
          <a:p>
            <a:endParaRPr lang="nl-NL" dirty="0">
              <a:sym typeface="Wingdings" panose="05000000000000000000" pitchFamily="2" charset="2"/>
            </a:endParaRPr>
          </a:p>
          <a:p>
            <a:r>
              <a:rPr lang="nl-NL" dirty="0" smtClean="0">
                <a:sym typeface="Wingdings" panose="05000000000000000000" pitchFamily="2" charset="2"/>
              </a:rPr>
              <a:t>Macroklimaat</a:t>
            </a:r>
          </a:p>
          <a:p>
            <a:endParaRPr lang="nl-NL" dirty="0">
              <a:sym typeface="Wingdings" panose="05000000000000000000" pitchFamily="2" charset="2"/>
            </a:endParaRPr>
          </a:p>
          <a:p>
            <a:endParaRPr lang="nl-NL" dirty="0" smtClean="0">
              <a:sym typeface="Wingdings" panose="05000000000000000000" pitchFamily="2" charset="2"/>
            </a:endParaRPr>
          </a:p>
          <a:p>
            <a:endParaRPr lang="nl-NL" dirty="0">
              <a:sym typeface="Wingdings" panose="05000000000000000000" pitchFamily="2" charset="2"/>
            </a:endParaRPr>
          </a:p>
          <a:p>
            <a:r>
              <a:rPr lang="nl-NL" dirty="0" smtClean="0">
                <a:sym typeface="Wingdings" panose="05000000000000000000" pitchFamily="2" charset="2"/>
              </a:rPr>
              <a:t>Microklimaat</a:t>
            </a:r>
          </a:p>
          <a:p>
            <a:pPr lvl="1"/>
            <a:endParaRPr lang="nl-NL" dirty="0" smtClean="0">
              <a:sym typeface="Wingdings" panose="05000000000000000000" pitchFamily="2" charset="2"/>
            </a:endParaRPr>
          </a:p>
          <a:p>
            <a:pPr marL="342900" lvl="1"/>
            <a:endParaRPr lang="nl-NL" dirty="0" smtClean="0">
              <a:sym typeface="Wingdings" panose="05000000000000000000" pitchFamily="2" charset="2"/>
            </a:endParaRPr>
          </a:p>
          <a:p>
            <a:pPr lvl="1"/>
            <a:endParaRPr lang="nl-NL" dirty="0">
              <a:sym typeface="Wingdings" panose="05000000000000000000" pitchFamily="2" charset="2"/>
            </a:endParaRPr>
          </a:p>
          <a:p>
            <a:pPr indent="0">
              <a:buNone/>
            </a:pPr>
            <a:endParaRPr lang="nl-NL" dirty="0"/>
          </a:p>
        </p:txBody>
      </p:sp>
    </p:spTree>
    <p:extLst>
      <p:ext uri="{BB962C8B-B14F-4D97-AF65-F5344CB8AC3E}">
        <p14:creationId xmlns:p14="http://schemas.microsoft.com/office/powerpoint/2010/main" val="2309205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Klimaat</a:t>
            </a:r>
            <a:endParaRPr lang="nl-NL"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26" y="1516468"/>
            <a:ext cx="10077218" cy="5063627"/>
          </a:xfrm>
          <a:prstGeom prst="rect">
            <a:avLst/>
          </a:prstGeom>
        </p:spPr>
      </p:pic>
    </p:spTree>
    <p:extLst>
      <p:ext uri="{BB962C8B-B14F-4D97-AF65-F5344CB8AC3E}">
        <p14:creationId xmlns:p14="http://schemas.microsoft.com/office/powerpoint/2010/main" val="4250856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Bodem</a:t>
            </a:r>
            <a:endParaRPr lang="nl-NL" dirty="0"/>
          </a:p>
        </p:txBody>
      </p:sp>
      <p:sp>
        <p:nvSpPr>
          <p:cNvPr id="4" name="Tijdelijke aanduiding voor inhoud 2"/>
          <p:cNvSpPr>
            <a:spLocks noGrp="1"/>
          </p:cNvSpPr>
          <p:nvPr>
            <p:ph idx="1"/>
          </p:nvPr>
        </p:nvSpPr>
        <p:spPr>
          <a:xfrm>
            <a:off x="756000" y="1656000"/>
            <a:ext cx="9361394" cy="4675974"/>
          </a:xfrm>
        </p:spPr>
        <p:txBody>
          <a:bodyPr>
            <a:normAutofit lnSpcReduction="10000"/>
          </a:bodyPr>
          <a:lstStyle/>
          <a:p>
            <a:r>
              <a:rPr lang="nl-NL" dirty="0" smtClean="0">
                <a:sym typeface="Wingdings" panose="05000000000000000000" pitchFamily="2" charset="2"/>
              </a:rPr>
              <a:t>Voedsel en water voor planten</a:t>
            </a:r>
          </a:p>
          <a:p>
            <a:endParaRPr lang="nl-NL" dirty="0">
              <a:sym typeface="Wingdings" panose="05000000000000000000" pitchFamily="2" charset="2"/>
            </a:endParaRPr>
          </a:p>
          <a:p>
            <a:r>
              <a:rPr lang="nl-NL" dirty="0" smtClean="0">
                <a:sym typeface="Wingdings" panose="05000000000000000000" pitchFamily="2" charset="2"/>
              </a:rPr>
              <a:t>Leefomgeving dieren</a:t>
            </a:r>
          </a:p>
          <a:p>
            <a:endParaRPr lang="nl-NL" dirty="0">
              <a:sym typeface="Wingdings" panose="05000000000000000000" pitchFamily="2" charset="2"/>
            </a:endParaRPr>
          </a:p>
          <a:p>
            <a:r>
              <a:rPr lang="nl-NL" dirty="0" smtClean="0">
                <a:sym typeface="Wingdings" panose="05000000000000000000" pitchFamily="2" charset="2"/>
              </a:rPr>
              <a:t>Kenmerken</a:t>
            </a:r>
          </a:p>
          <a:p>
            <a:pPr marL="1485900" lvl="2" indent="-342900"/>
            <a:r>
              <a:rPr lang="nl-NL" dirty="0" smtClean="0">
                <a:sym typeface="Wingdings" panose="05000000000000000000" pitchFamily="2" charset="2"/>
              </a:rPr>
              <a:t>Structuur</a:t>
            </a:r>
          </a:p>
          <a:p>
            <a:pPr marL="1485900" lvl="2" indent="-342900"/>
            <a:r>
              <a:rPr lang="nl-NL" dirty="0" smtClean="0">
                <a:sym typeface="Wingdings" panose="05000000000000000000" pitchFamily="2" charset="2"/>
              </a:rPr>
              <a:t>Droog/nat</a:t>
            </a:r>
          </a:p>
          <a:p>
            <a:pPr marL="1485900" lvl="2" indent="-342900"/>
            <a:r>
              <a:rPr lang="nl-NL" dirty="0" smtClean="0">
                <a:sym typeface="Wingdings" panose="05000000000000000000" pitchFamily="2" charset="2"/>
              </a:rPr>
              <a:t>Voedselaanbod</a:t>
            </a:r>
          </a:p>
          <a:p>
            <a:pPr lvl="1"/>
            <a:endParaRPr lang="nl-NL" dirty="0">
              <a:sym typeface="Wingdings" panose="05000000000000000000" pitchFamily="2" charset="2"/>
            </a:endParaRPr>
          </a:p>
          <a:p>
            <a:r>
              <a:rPr lang="nl-NL" dirty="0" smtClean="0">
                <a:sym typeface="Wingdings" panose="05000000000000000000" pitchFamily="2" charset="2"/>
              </a:rPr>
              <a:t>Voorbeelden</a:t>
            </a:r>
          </a:p>
          <a:p>
            <a:pPr marL="1485900" lvl="2" indent="-342900"/>
            <a:r>
              <a:rPr lang="nl-NL" dirty="0" smtClean="0">
                <a:sym typeface="Wingdings" panose="05000000000000000000" pitchFamily="2" charset="2"/>
              </a:rPr>
              <a:t>Zand</a:t>
            </a:r>
          </a:p>
          <a:p>
            <a:pPr marL="1485900" lvl="2" indent="-342900"/>
            <a:r>
              <a:rPr lang="nl-NL" dirty="0" smtClean="0">
                <a:sym typeface="Wingdings" panose="05000000000000000000" pitchFamily="2" charset="2"/>
              </a:rPr>
              <a:t>Klei</a:t>
            </a:r>
          </a:p>
          <a:p>
            <a:pPr marL="1485900" lvl="2" indent="-342900"/>
            <a:r>
              <a:rPr lang="nl-NL" dirty="0" smtClean="0">
                <a:sym typeface="Wingdings" panose="05000000000000000000" pitchFamily="2" charset="2"/>
              </a:rPr>
              <a:t>Veen  dode plantenresten</a:t>
            </a:r>
          </a:p>
          <a:p>
            <a:pPr marL="1485900" lvl="2" indent="-342900"/>
            <a:r>
              <a:rPr lang="nl-NL" dirty="0" smtClean="0">
                <a:sym typeface="Wingdings" panose="05000000000000000000" pitchFamily="2" charset="2"/>
              </a:rPr>
              <a:t>Grondsoort bepaald voedselrijkdom</a:t>
            </a:r>
          </a:p>
          <a:p>
            <a:pPr marL="342900" lvl="1"/>
            <a:endParaRPr lang="nl-NL" dirty="0" smtClean="0">
              <a:sym typeface="Wingdings" panose="05000000000000000000" pitchFamily="2" charset="2"/>
            </a:endParaRPr>
          </a:p>
          <a:p>
            <a:pPr indent="0">
              <a:buNone/>
            </a:pPr>
            <a:endParaRPr lang="nl-NL" dirty="0" smtClean="0">
              <a:sym typeface="Wingdings" panose="05000000000000000000" pitchFamily="2" charset="2"/>
            </a:endParaRPr>
          </a:p>
          <a:p>
            <a:pPr lvl="1"/>
            <a:endParaRPr lang="nl-NL" dirty="0">
              <a:sym typeface="Wingdings" panose="05000000000000000000" pitchFamily="2" charset="2"/>
            </a:endParaRPr>
          </a:p>
          <a:p>
            <a:pPr indent="0">
              <a:buNone/>
            </a:pPr>
            <a:endParaRPr lang="nl-NL" dirty="0"/>
          </a:p>
        </p:txBody>
      </p:sp>
    </p:spTree>
    <p:extLst>
      <p:ext uri="{BB962C8B-B14F-4D97-AF65-F5344CB8AC3E}">
        <p14:creationId xmlns:p14="http://schemas.microsoft.com/office/powerpoint/2010/main" val="640392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Gradiënten</a:t>
            </a:r>
            <a:endParaRPr lang="nl-NL"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306" y="1412776"/>
            <a:ext cx="9150694" cy="5445224"/>
          </a:xfrm>
          <a:prstGeom prst="rect">
            <a:avLst/>
          </a:prstGeom>
        </p:spPr>
      </p:pic>
    </p:spTree>
    <p:extLst>
      <p:ext uri="{BB962C8B-B14F-4D97-AF65-F5344CB8AC3E}">
        <p14:creationId xmlns:p14="http://schemas.microsoft.com/office/powerpoint/2010/main" val="3416414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Natuurlijke processen</a:t>
            </a:r>
            <a:endParaRPr lang="nl-NL" dirty="0"/>
          </a:p>
        </p:txBody>
      </p:sp>
      <p:sp>
        <p:nvSpPr>
          <p:cNvPr id="4" name="Tijdelijke aanduiding voor inhoud 2"/>
          <p:cNvSpPr>
            <a:spLocks noGrp="1"/>
          </p:cNvSpPr>
          <p:nvPr>
            <p:ph idx="1"/>
          </p:nvPr>
        </p:nvSpPr>
        <p:spPr>
          <a:xfrm>
            <a:off x="756000" y="1700688"/>
            <a:ext cx="7886700" cy="4351338"/>
          </a:xfrm>
        </p:spPr>
        <p:txBody>
          <a:bodyPr>
            <a:normAutofit/>
          </a:bodyPr>
          <a:lstStyle/>
          <a:p>
            <a:r>
              <a:rPr lang="nl-NL" dirty="0" smtClean="0">
                <a:sym typeface="Wingdings" panose="05000000000000000000" pitchFamily="2" charset="2"/>
              </a:rPr>
              <a:t>Wind  verplaatsen van zand</a:t>
            </a:r>
          </a:p>
          <a:p>
            <a:endParaRPr lang="nl-NL" dirty="0">
              <a:sym typeface="Wingdings" panose="05000000000000000000" pitchFamily="2" charset="2"/>
            </a:endParaRPr>
          </a:p>
          <a:p>
            <a:r>
              <a:rPr lang="nl-NL" dirty="0" smtClean="0">
                <a:sym typeface="Wingdings" panose="05000000000000000000" pitchFamily="2" charset="2"/>
              </a:rPr>
              <a:t>Migratie  paddentrek , vogeltrek</a:t>
            </a:r>
          </a:p>
          <a:p>
            <a:endParaRPr lang="nl-NL" dirty="0">
              <a:sym typeface="Wingdings" panose="05000000000000000000" pitchFamily="2" charset="2"/>
            </a:endParaRPr>
          </a:p>
          <a:p>
            <a:r>
              <a:rPr lang="nl-NL" dirty="0" smtClean="0">
                <a:sym typeface="Wingdings" panose="05000000000000000000" pitchFamily="2" charset="2"/>
              </a:rPr>
              <a:t>Invasies</a:t>
            </a:r>
          </a:p>
          <a:p>
            <a:endParaRPr lang="nl-NL" dirty="0">
              <a:sym typeface="Wingdings" panose="05000000000000000000" pitchFamily="2" charset="2"/>
            </a:endParaRPr>
          </a:p>
          <a:p>
            <a:r>
              <a:rPr lang="nl-NL" dirty="0" smtClean="0">
                <a:sym typeface="Wingdings" panose="05000000000000000000" pitchFamily="2" charset="2"/>
              </a:rPr>
              <a:t>Dispersie  verspreiding (plantenzaden)</a:t>
            </a:r>
          </a:p>
          <a:p>
            <a:endParaRPr lang="nl-NL" dirty="0">
              <a:sym typeface="Wingdings" panose="05000000000000000000" pitchFamily="2" charset="2"/>
            </a:endParaRPr>
          </a:p>
          <a:p>
            <a:r>
              <a:rPr lang="nl-NL" dirty="0" smtClean="0">
                <a:sym typeface="Wingdings" panose="05000000000000000000" pitchFamily="2" charset="2"/>
              </a:rPr>
              <a:t>Versnippering</a:t>
            </a:r>
          </a:p>
          <a:p>
            <a:pPr marL="1485900" lvl="2" indent="-342900"/>
            <a:r>
              <a:rPr lang="nl-NL" dirty="0" smtClean="0">
                <a:sym typeface="Wingdings" panose="05000000000000000000" pitchFamily="2" charset="2"/>
              </a:rPr>
              <a:t>Mens  aanleggen kanaal</a:t>
            </a:r>
          </a:p>
          <a:p>
            <a:pPr marL="342900" lvl="1"/>
            <a:endParaRPr lang="nl-NL" dirty="0" smtClean="0">
              <a:sym typeface="Wingdings" panose="05000000000000000000" pitchFamily="2" charset="2"/>
            </a:endParaRPr>
          </a:p>
          <a:p>
            <a:pPr indent="0">
              <a:buNone/>
            </a:pPr>
            <a:endParaRPr lang="nl-NL" dirty="0" smtClean="0">
              <a:sym typeface="Wingdings" panose="05000000000000000000" pitchFamily="2" charset="2"/>
            </a:endParaRPr>
          </a:p>
          <a:p>
            <a:pPr lvl="1"/>
            <a:endParaRPr lang="nl-NL" dirty="0">
              <a:sym typeface="Wingdings" panose="05000000000000000000" pitchFamily="2" charset="2"/>
            </a:endParaRPr>
          </a:p>
          <a:p>
            <a:pPr indent="0">
              <a:buNone/>
            </a:pPr>
            <a:endParaRPr lang="nl-NL" dirty="0"/>
          </a:p>
        </p:txBody>
      </p:sp>
      <p:pic>
        <p:nvPicPr>
          <p:cNvPr id="3" name="Afbeelding 2"/>
          <p:cNvPicPr>
            <a:picLocks noChangeAspect="1"/>
          </p:cNvPicPr>
          <p:nvPr/>
        </p:nvPicPr>
        <p:blipFill rotWithShape="1">
          <a:blip r:embed="rId3">
            <a:extLst>
              <a:ext uri="{28A0092B-C50C-407E-A947-70E740481C1C}">
                <a14:useLocalDpi xmlns:a14="http://schemas.microsoft.com/office/drawing/2010/main" val="0"/>
              </a:ext>
            </a:extLst>
          </a:blip>
          <a:srcRect l="4974" r="3014"/>
          <a:stretch/>
        </p:blipFill>
        <p:spPr>
          <a:xfrm>
            <a:off x="7623807" y="166250"/>
            <a:ext cx="4336385" cy="3147070"/>
          </a:xfrm>
          <a:prstGeom prst="rect">
            <a:avLst/>
          </a:prstGeom>
        </p:spPr>
      </p:pic>
    </p:spTree>
    <p:extLst>
      <p:ext uri="{BB962C8B-B14F-4D97-AF65-F5344CB8AC3E}">
        <p14:creationId xmlns:p14="http://schemas.microsoft.com/office/powerpoint/2010/main" val="2117762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283855" y="1025237"/>
            <a:ext cx="3754554" cy="461665"/>
          </a:xfrm>
          <a:prstGeom prst="rect">
            <a:avLst/>
          </a:prstGeom>
          <a:noFill/>
        </p:spPr>
        <p:txBody>
          <a:bodyPr wrap="none" rtlCol="0">
            <a:spAutoFit/>
          </a:bodyPr>
          <a:lstStyle/>
          <a:p>
            <a:r>
              <a:rPr lang="nl-NL" sz="2400" b="1" dirty="0" smtClean="0"/>
              <a:t>Les 4 veldbiologie WL41</a:t>
            </a:r>
            <a:endParaRPr lang="nl-NL" sz="2400" b="1" dirty="0"/>
          </a:p>
        </p:txBody>
      </p:sp>
    </p:spTree>
    <p:extLst>
      <p:ext uri="{BB962C8B-B14F-4D97-AF65-F5344CB8AC3E}">
        <p14:creationId xmlns:p14="http://schemas.microsoft.com/office/powerpoint/2010/main" val="4260736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Landschappen in Nederland</a:t>
            </a:r>
            <a:endParaRPr lang="nl-NL" dirty="0"/>
          </a:p>
        </p:txBody>
      </p:sp>
      <p:sp>
        <p:nvSpPr>
          <p:cNvPr id="4" name="Tijdelijke aanduiding voor inhoud 2"/>
          <p:cNvSpPr>
            <a:spLocks noGrp="1"/>
          </p:cNvSpPr>
          <p:nvPr>
            <p:ph idx="1"/>
          </p:nvPr>
        </p:nvSpPr>
        <p:spPr>
          <a:xfrm>
            <a:off x="756000" y="1656000"/>
            <a:ext cx="7886700" cy="4351338"/>
          </a:xfrm>
        </p:spPr>
        <p:txBody>
          <a:bodyPr>
            <a:normAutofit fontScale="92500" lnSpcReduction="10000"/>
          </a:bodyPr>
          <a:lstStyle/>
          <a:p>
            <a:r>
              <a:rPr lang="nl-NL" dirty="0" smtClean="0">
                <a:sym typeface="Wingdings" panose="05000000000000000000" pitchFamily="2" charset="2"/>
              </a:rPr>
              <a:t>Zee, strand en wadden</a:t>
            </a:r>
          </a:p>
          <a:p>
            <a:endParaRPr lang="nl-NL" dirty="0">
              <a:sym typeface="Wingdings" panose="05000000000000000000" pitchFamily="2" charset="2"/>
            </a:endParaRPr>
          </a:p>
          <a:p>
            <a:r>
              <a:rPr lang="nl-NL" dirty="0" smtClean="0">
                <a:sym typeface="Wingdings" panose="05000000000000000000" pitchFamily="2" charset="2"/>
              </a:rPr>
              <a:t>Duinen</a:t>
            </a:r>
          </a:p>
          <a:p>
            <a:endParaRPr lang="nl-NL" dirty="0">
              <a:sym typeface="Wingdings" panose="05000000000000000000" pitchFamily="2" charset="2"/>
            </a:endParaRPr>
          </a:p>
          <a:p>
            <a:r>
              <a:rPr lang="nl-NL" dirty="0" smtClean="0">
                <a:sym typeface="Wingdings" panose="05000000000000000000" pitchFamily="2" charset="2"/>
              </a:rPr>
              <a:t>Bos</a:t>
            </a:r>
          </a:p>
          <a:p>
            <a:endParaRPr lang="nl-NL" dirty="0">
              <a:sym typeface="Wingdings" panose="05000000000000000000" pitchFamily="2" charset="2"/>
            </a:endParaRPr>
          </a:p>
          <a:p>
            <a:r>
              <a:rPr lang="nl-NL" dirty="0" smtClean="0">
                <a:sym typeface="Wingdings" panose="05000000000000000000" pitchFamily="2" charset="2"/>
              </a:rPr>
              <a:t>Heide</a:t>
            </a:r>
          </a:p>
          <a:p>
            <a:endParaRPr lang="nl-NL" dirty="0">
              <a:sym typeface="Wingdings" panose="05000000000000000000" pitchFamily="2" charset="2"/>
            </a:endParaRPr>
          </a:p>
          <a:p>
            <a:r>
              <a:rPr lang="nl-NL" dirty="0" smtClean="0">
                <a:sym typeface="Wingdings" panose="05000000000000000000" pitchFamily="2" charset="2"/>
              </a:rPr>
              <a:t>Veen</a:t>
            </a:r>
          </a:p>
          <a:p>
            <a:endParaRPr lang="nl-NL" dirty="0">
              <a:sym typeface="Wingdings" panose="05000000000000000000" pitchFamily="2" charset="2"/>
            </a:endParaRPr>
          </a:p>
          <a:p>
            <a:r>
              <a:rPr lang="nl-NL" dirty="0" smtClean="0">
                <a:sym typeface="Wingdings" panose="05000000000000000000" pitchFamily="2" charset="2"/>
              </a:rPr>
              <a:t>Rivierengebied</a:t>
            </a:r>
          </a:p>
          <a:p>
            <a:endParaRPr lang="nl-NL" dirty="0">
              <a:sym typeface="Wingdings" panose="05000000000000000000" pitchFamily="2" charset="2"/>
            </a:endParaRPr>
          </a:p>
          <a:p>
            <a:r>
              <a:rPr lang="nl-NL" dirty="0" smtClean="0">
                <a:sym typeface="Wingdings" panose="05000000000000000000" pitchFamily="2" charset="2"/>
              </a:rPr>
              <a:t>Grasland</a:t>
            </a:r>
          </a:p>
          <a:p>
            <a:pPr marL="342900" lvl="1"/>
            <a:endParaRPr lang="nl-NL" dirty="0" smtClean="0">
              <a:sym typeface="Wingdings" panose="05000000000000000000" pitchFamily="2" charset="2"/>
            </a:endParaRPr>
          </a:p>
          <a:p>
            <a:pPr indent="0">
              <a:buNone/>
            </a:pPr>
            <a:endParaRPr lang="nl-NL" dirty="0" smtClean="0">
              <a:sym typeface="Wingdings" panose="05000000000000000000" pitchFamily="2" charset="2"/>
            </a:endParaRPr>
          </a:p>
          <a:p>
            <a:pPr lvl="1"/>
            <a:endParaRPr lang="nl-NL" dirty="0">
              <a:sym typeface="Wingdings" panose="05000000000000000000" pitchFamily="2" charset="2"/>
            </a:endParaRPr>
          </a:p>
          <a:p>
            <a:pPr indent="0">
              <a:buNone/>
            </a:pPr>
            <a:endParaRPr lang="nl-NL"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4389" y="1656000"/>
            <a:ext cx="7484129" cy="3983488"/>
          </a:xfrm>
          <a:prstGeom prst="rect">
            <a:avLst/>
          </a:prstGeom>
        </p:spPr>
      </p:pic>
    </p:spTree>
    <p:extLst>
      <p:ext uri="{BB962C8B-B14F-4D97-AF65-F5344CB8AC3E}">
        <p14:creationId xmlns:p14="http://schemas.microsoft.com/office/powerpoint/2010/main" val="2784669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4249780" y="2998284"/>
            <a:ext cx="2455819" cy="720000"/>
          </a:xfrm>
        </p:spPr>
        <p:txBody>
          <a:bodyPr/>
          <a:lstStyle/>
          <a:p>
            <a:r>
              <a:rPr lang="nl-NL" dirty="0" smtClean="0">
                <a:solidFill>
                  <a:schemeClr val="tx1"/>
                </a:solidFill>
              </a:rPr>
              <a:t>Vragen?</a:t>
            </a:r>
            <a:endParaRPr lang="nl-NL" dirty="0">
              <a:solidFill>
                <a:schemeClr val="tx1"/>
              </a:solidFill>
            </a:endParaRPr>
          </a:p>
        </p:txBody>
      </p:sp>
    </p:spTree>
    <p:extLst>
      <p:ext uri="{BB962C8B-B14F-4D97-AF65-F5344CB8AC3E}">
        <p14:creationId xmlns:p14="http://schemas.microsoft.com/office/powerpoint/2010/main" val="2687908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835742" y="639097"/>
            <a:ext cx="9753600" cy="5673213"/>
          </a:xfrm>
        </p:spPr>
        <p:txBody>
          <a:bodyPr/>
          <a:lstStyle/>
          <a:p>
            <a:r>
              <a:rPr lang="nl-NL" dirty="0" smtClean="0">
                <a:solidFill>
                  <a:schemeClr val="tx1"/>
                </a:solidFill>
              </a:rPr>
              <a:t>Toets (deel 1)</a:t>
            </a:r>
            <a:br>
              <a:rPr lang="nl-NL" dirty="0" smtClean="0">
                <a:solidFill>
                  <a:schemeClr val="tx1"/>
                </a:solidFill>
              </a:rPr>
            </a:br>
            <a:r>
              <a:rPr lang="nl-NL" dirty="0">
                <a:solidFill>
                  <a:schemeClr val="tx1"/>
                </a:solidFill>
              </a:rPr>
              <a:t/>
            </a:r>
            <a:br>
              <a:rPr lang="nl-NL" dirty="0">
                <a:solidFill>
                  <a:schemeClr val="tx1"/>
                </a:solidFill>
              </a:rPr>
            </a:br>
            <a:r>
              <a:rPr lang="nl-NL" dirty="0" smtClean="0">
                <a:solidFill>
                  <a:schemeClr val="tx1"/>
                </a:solidFill>
                <a:hlinkClick r:id="rId3"/>
              </a:rPr>
              <a:t>http://www.goformative.com/join</a:t>
            </a:r>
            <a:r>
              <a:rPr lang="nl-NL" dirty="0" smtClean="0">
                <a:solidFill>
                  <a:schemeClr val="tx1"/>
                </a:solidFill>
              </a:rPr>
              <a:t/>
            </a:r>
            <a:br>
              <a:rPr lang="nl-NL" dirty="0" smtClean="0">
                <a:solidFill>
                  <a:schemeClr val="tx1"/>
                </a:solidFill>
              </a:rPr>
            </a:br>
            <a:r>
              <a:rPr lang="nl-NL" dirty="0">
                <a:solidFill>
                  <a:schemeClr val="tx1"/>
                </a:solidFill>
              </a:rPr>
              <a:t/>
            </a:r>
            <a:br>
              <a:rPr lang="nl-NL" dirty="0">
                <a:solidFill>
                  <a:schemeClr val="tx1"/>
                </a:solidFill>
              </a:rPr>
            </a:br>
            <a:r>
              <a:rPr lang="nl-NL" dirty="0" smtClean="0">
                <a:solidFill>
                  <a:schemeClr val="tx1"/>
                </a:solidFill>
              </a:rPr>
              <a:t/>
            </a:r>
            <a:br>
              <a:rPr lang="nl-NL" dirty="0" smtClean="0">
                <a:solidFill>
                  <a:schemeClr val="tx1"/>
                </a:solidFill>
              </a:rPr>
            </a:br>
            <a:r>
              <a:rPr lang="nl-NL" dirty="0" smtClean="0">
                <a:solidFill>
                  <a:schemeClr val="tx1"/>
                </a:solidFill>
              </a:rPr>
              <a:t>ROZPPB</a:t>
            </a:r>
            <a:br>
              <a:rPr lang="nl-NL" dirty="0" smtClean="0">
                <a:solidFill>
                  <a:schemeClr val="tx1"/>
                </a:solidFill>
              </a:rPr>
            </a:br>
            <a:r>
              <a:rPr lang="nl-NL" dirty="0">
                <a:solidFill>
                  <a:schemeClr val="tx1"/>
                </a:solidFill>
              </a:rPr>
              <a:t/>
            </a:r>
            <a:br>
              <a:rPr lang="nl-NL" dirty="0">
                <a:solidFill>
                  <a:schemeClr val="tx1"/>
                </a:solidFill>
              </a:rPr>
            </a:br>
            <a:r>
              <a:rPr lang="nl-NL" dirty="0" smtClean="0">
                <a:solidFill>
                  <a:schemeClr val="tx1"/>
                </a:solidFill>
              </a:rPr>
              <a:t/>
            </a:r>
            <a:br>
              <a:rPr lang="nl-NL" dirty="0" smtClean="0">
                <a:solidFill>
                  <a:schemeClr val="tx1"/>
                </a:solidFill>
              </a:rPr>
            </a:br>
            <a:r>
              <a:rPr lang="nl-NL" dirty="0">
                <a:solidFill>
                  <a:schemeClr val="tx1"/>
                </a:solidFill>
              </a:rPr>
              <a:t/>
            </a:r>
            <a:br>
              <a:rPr lang="nl-NL" dirty="0">
                <a:solidFill>
                  <a:schemeClr val="tx1"/>
                </a:solidFill>
              </a:rPr>
            </a:br>
            <a:endParaRPr lang="nl-NL" dirty="0">
              <a:solidFill>
                <a:schemeClr val="tx1"/>
              </a:solidFill>
            </a:endParaRPr>
          </a:p>
        </p:txBody>
      </p:sp>
    </p:spTree>
    <p:extLst>
      <p:ext uri="{BB962C8B-B14F-4D97-AF65-F5344CB8AC3E}">
        <p14:creationId xmlns:p14="http://schemas.microsoft.com/office/powerpoint/2010/main" val="1589152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835742" y="639097"/>
            <a:ext cx="9753600" cy="5673213"/>
          </a:xfrm>
        </p:spPr>
        <p:txBody>
          <a:bodyPr/>
          <a:lstStyle/>
          <a:p>
            <a:r>
              <a:rPr lang="nl-NL" dirty="0" smtClean="0">
                <a:solidFill>
                  <a:schemeClr val="tx1"/>
                </a:solidFill>
              </a:rPr>
              <a:t>Toets (deel 2)</a:t>
            </a:r>
            <a:br>
              <a:rPr lang="nl-NL" dirty="0" smtClean="0">
                <a:solidFill>
                  <a:schemeClr val="tx1"/>
                </a:solidFill>
              </a:rPr>
            </a:br>
            <a:r>
              <a:rPr lang="nl-NL" dirty="0">
                <a:solidFill>
                  <a:schemeClr val="tx1"/>
                </a:solidFill>
              </a:rPr>
              <a:t/>
            </a:r>
            <a:br>
              <a:rPr lang="nl-NL" dirty="0">
                <a:solidFill>
                  <a:schemeClr val="tx1"/>
                </a:solidFill>
              </a:rPr>
            </a:br>
            <a:r>
              <a:rPr lang="nl-NL" dirty="0" smtClean="0">
                <a:solidFill>
                  <a:schemeClr val="tx1"/>
                </a:solidFill>
              </a:rPr>
              <a:t/>
            </a:r>
            <a:br>
              <a:rPr lang="nl-NL" dirty="0" smtClean="0">
                <a:solidFill>
                  <a:schemeClr val="tx1"/>
                </a:solidFill>
              </a:rPr>
            </a:br>
            <a:r>
              <a:rPr lang="nl-NL" dirty="0">
                <a:solidFill>
                  <a:schemeClr val="tx1"/>
                </a:solidFill>
              </a:rPr>
              <a:t/>
            </a:r>
            <a:br>
              <a:rPr lang="nl-NL" dirty="0">
                <a:solidFill>
                  <a:schemeClr val="tx1"/>
                </a:solidFill>
              </a:rPr>
            </a:br>
            <a:r>
              <a:rPr lang="nl-NL" dirty="0" smtClean="0">
                <a:solidFill>
                  <a:schemeClr val="tx1"/>
                </a:solidFill>
              </a:rPr>
              <a:t>Gaan we niet doen </a:t>
            </a:r>
            <a:r>
              <a:rPr lang="nl-NL" dirty="0" err="1" smtClean="0">
                <a:solidFill>
                  <a:schemeClr val="tx1"/>
                </a:solidFill>
              </a:rPr>
              <a:t>ivm</a:t>
            </a:r>
            <a:r>
              <a:rPr lang="nl-NL" dirty="0" smtClean="0">
                <a:solidFill>
                  <a:schemeClr val="tx1"/>
                </a:solidFill>
              </a:rPr>
              <a:t> tijd!</a:t>
            </a:r>
            <a:br>
              <a:rPr lang="nl-NL" dirty="0" smtClean="0">
                <a:solidFill>
                  <a:schemeClr val="tx1"/>
                </a:solidFill>
              </a:rPr>
            </a:br>
            <a:r>
              <a:rPr lang="nl-NL" dirty="0" smtClean="0">
                <a:solidFill>
                  <a:schemeClr val="tx1"/>
                </a:solidFill>
              </a:rPr>
              <a:t>(Misschien wel bespreken?)</a:t>
            </a:r>
            <a:r>
              <a:rPr lang="nl-NL" dirty="0" smtClean="0">
                <a:solidFill>
                  <a:schemeClr val="tx1"/>
                </a:solidFill>
              </a:rPr>
              <a:t/>
            </a:r>
            <a:br>
              <a:rPr lang="nl-NL" dirty="0" smtClean="0">
                <a:solidFill>
                  <a:schemeClr val="tx1"/>
                </a:solidFill>
              </a:rPr>
            </a:br>
            <a:r>
              <a:rPr lang="nl-NL" dirty="0">
                <a:solidFill>
                  <a:schemeClr val="tx1"/>
                </a:solidFill>
              </a:rPr>
              <a:t/>
            </a:r>
            <a:br>
              <a:rPr lang="nl-NL" dirty="0">
                <a:solidFill>
                  <a:schemeClr val="tx1"/>
                </a:solidFill>
              </a:rPr>
            </a:br>
            <a:r>
              <a:rPr lang="nl-NL" dirty="0" smtClean="0">
                <a:solidFill>
                  <a:schemeClr val="tx1"/>
                </a:solidFill>
              </a:rPr>
              <a:t/>
            </a:r>
            <a:br>
              <a:rPr lang="nl-NL" dirty="0" smtClean="0">
                <a:solidFill>
                  <a:schemeClr val="tx1"/>
                </a:solidFill>
              </a:rPr>
            </a:br>
            <a:r>
              <a:rPr lang="nl-NL" dirty="0">
                <a:solidFill>
                  <a:schemeClr val="tx1"/>
                </a:solidFill>
              </a:rPr>
              <a:t/>
            </a:r>
            <a:br>
              <a:rPr lang="nl-NL" dirty="0">
                <a:solidFill>
                  <a:schemeClr val="tx1"/>
                </a:solidFill>
              </a:rPr>
            </a:br>
            <a:endParaRPr lang="nl-NL" dirty="0">
              <a:solidFill>
                <a:schemeClr val="tx1"/>
              </a:solidFill>
            </a:endParaRPr>
          </a:p>
        </p:txBody>
      </p:sp>
    </p:spTree>
    <p:extLst>
      <p:ext uri="{BB962C8B-B14F-4D97-AF65-F5344CB8AC3E}">
        <p14:creationId xmlns:p14="http://schemas.microsoft.com/office/powerpoint/2010/main" val="12288518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Opdracht 1</a:t>
            </a:r>
            <a:endParaRPr lang="nl-NL" dirty="0"/>
          </a:p>
        </p:txBody>
      </p:sp>
      <p:sp>
        <p:nvSpPr>
          <p:cNvPr id="4" name="Tijdelijke aanduiding voor inhoud 2"/>
          <p:cNvSpPr>
            <a:spLocks noGrp="1"/>
          </p:cNvSpPr>
          <p:nvPr>
            <p:ph idx="1"/>
          </p:nvPr>
        </p:nvSpPr>
        <p:spPr>
          <a:xfrm>
            <a:off x="756000" y="1479020"/>
            <a:ext cx="10964052" cy="4351338"/>
          </a:xfrm>
        </p:spPr>
        <p:txBody>
          <a:bodyPr>
            <a:normAutofit/>
          </a:bodyPr>
          <a:lstStyle/>
          <a:p>
            <a:pPr indent="0">
              <a:buNone/>
            </a:pPr>
            <a:r>
              <a:rPr lang="nl-NL" dirty="0" smtClean="0"/>
              <a:t>Maak </a:t>
            </a:r>
            <a:r>
              <a:rPr lang="nl-NL" dirty="0"/>
              <a:t>een </a:t>
            </a:r>
            <a:r>
              <a:rPr lang="nl-NL" dirty="0" err="1"/>
              <a:t>voedselweb</a:t>
            </a:r>
            <a:r>
              <a:rPr lang="nl-NL" dirty="0"/>
              <a:t> van minimaal 15 soorten (flora en fauna) die je verwacht in droge heide, benoem of de soort een producent of een consument is en geef aan tot welke orde de soort behoord. Hieronder is een voorbeeld te zien van een </a:t>
            </a:r>
            <a:r>
              <a:rPr lang="nl-NL" dirty="0" err="1"/>
              <a:t>voedselweb</a:t>
            </a:r>
            <a:r>
              <a:rPr lang="nl-NL" dirty="0"/>
              <a:t>. (2 punten)</a:t>
            </a:r>
          </a:p>
          <a:p>
            <a:endParaRPr lang="nl-NL" dirty="0" smtClean="0">
              <a:sym typeface="Wingdings" panose="05000000000000000000" pitchFamily="2" charset="2"/>
            </a:endParaRPr>
          </a:p>
          <a:p>
            <a:pPr indent="0">
              <a:buNone/>
            </a:pPr>
            <a:endParaRPr lang="nl-NL" dirty="0" smtClean="0">
              <a:sym typeface="Wingdings" panose="05000000000000000000" pitchFamily="2" charset="2"/>
            </a:endParaRPr>
          </a:p>
          <a:p>
            <a:pPr lvl="1"/>
            <a:endParaRPr lang="nl-NL" dirty="0">
              <a:sym typeface="Wingdings" panose="05000000000000000000" pitchFamily="2" charset="2"/>
            </a:endParaRPr>
          </a:p>
          <a:p>
            <a:pPr indent="0">
              <a:buNone/>
            </a:pPr>
            <a:endParaRPr lang="nl-NL" dirty="0"/>
          </a:p>
        </p:txBody>
      </p:sp>
      <p:pic>
        <p:nvPicPr>
          <p:cNvPr id="6" name="Afbeelding 5" descr="Afbeeldingsresultaat voor voedselweb"/>
          <p:cNvPicPr/>
          <p:nvPr/>
        </p:nvPicPr>
        <p:blipFill>
          <a:blip r:embed="rId3">
            <a:extLst>
              <a:ext uri="{28A0092B-C50C-407E-A947-70E740481C1C}">
                <a14:useLocalDpi xmlns:a14="http://schemas.microsoft.com/office/drawing/2010/main" val="0"/>
              </a:ext>
            </a:extLst>
          </a:blip>
          <a:srcRect/>
          <a:stretch>
            <a:fillRect/>
          </a:stretch>
        </p:blipFill>
        <p:spPr bwMode="auto">
          <a:xfrm>
            <a:off x="4109885" y="2579249"/>
            <a:ext cx="6872746" cy="4154129"/>
          </a:xfrm>
          <a:prstGeom prst="rect">
            <a:avLst/>
          </a:prstGeom>
          <a:noFill/>
          <a:ln>
            <a:noFill/>
          </a:ln>
        </p:spPr>
      </p:pic>
    </p:spTree>
    <p:extLst>
      <p:ext uri="{BB962C8B-B14F-4D97-AF65-F5344CB8AC3E}">
        <p14:creationId xmlns:p14="http://schemas.microsoft.com/office/powerpoint/2010/main" val="14612728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Opdracht 2</a:t>
            </a:r>
            <a:endParaRPr lang="nl-NL" dirty="0"/>
          </a:p>
        </p:txBody>
      </p:sp>
      <p:sp>
        <p:nvSpPr>
          <p:cNvPr id="4" name="Tijdelijke aanduiding voor inhoud 2"/>
          <p:cNvSpPr>
            <a:spLocks noGrp="1"/>
          </p:cNvSpPr>
          <p:nvPr>
            <p:ph idx="1"/>
          </p:nvPr>
        </p:nvSpPr>
        <p:spPr>
          <a:xfrm>
            <a:off x="756000" y="1479020"/>
            <a:ext cx="10964052" cy="4351338"/>
          </a:xfrm>
        </p:spPr>
        <p:txBody>
          <a:bodyPr>
            <a:normAutofit/>
          </a:bodyPr>
          <a:lstStyle/>
          <a:p>
            <a:pPr indent="0">
              <a:buNone/>
            </a:pPr>
            <a:r>
              <a:rPr lang="nl-NL" dirty="0"/>
              <a:t>Stel dat de Eik in het </a:t>
            </a:r>
            <a:r>
              <a:rPr lang="nl-NL" dirty="0" err="1"/>
              <a:t>voedselweb</a:t>
            </a:r>
            <a:r>
              <a:rPr lang="nl-NL" dirty="0"/>
              <a:t> </a:t>
            </a:r>
            <a:r>
              <a:rPr lang="nl-NL" dirty="0" smtClean="0"/>
              <a:t>hieronder </a:t>
            </a:r>
            <a:r>
              <a:rPr lang="nl-NL" dirty="0"/>
              <a:t>wordt aangetast door een schimmel en de gebiedsbeheerder besluit om alle eiken te kappen en af te voeren. Wat zijn dan de gevolgen voor de overige soorten in het </a:t>
            </a:r>
            <a:r>
              <a:rPr lang="nl-NL" dirty="0" err="1"/>
              <a:t>voedselweb</a:t>
            </a:r>
            <a:r>
              <a:rPr lang="nl-NL" dirty="0"/>
              <a:t>? (2 punten)</a:t>
            </a:r>
            <a:endParaRPr lang="nl-NL" dirty="0" smtClean="0">
              <a:sym typeface="Wingdings" panose="05000000000000000000" pitchFamily="2" charset="2"/>
            </a:endParaRPr>
          </a:p>
          <a:p>
            <a:pPr indent="0">
              <a:buNone/>
            </a:pPr>
            <a:endParaRPr lang="nl-NL" dirty="0" smtClean="0">
              <a:sym typeface="Wingdings" panose="05000000000000000000" pitchFamily="2" charset="2"/>
            </a:endParaRPr>
          </a:p>
          <a:p>
            <a:pPr lvl="1"/>
            <a:endParaRPr lang="nl-NL" dirty="0">
              <a:sym typeface="Wingdings" panose="05000000000000000000" pitchFamily="2" charset="2"/>
            </a:endParaRPr>
          </a:p>
          <a:p>
            <a:pPr indent="0">
              <a:buNone/>
            </a:pPr>
            <a:endParaRPr lang="nl-NL" dirty="0"/>
          </a:p>
        </p:txBody>
      </p:sp>
      <p:pic>
        <p:nvPicPr>
          <p:cNvPr id="5" name="Afbeelding 4" descr="Afbeeldingsresultaat voor voedselweb"/>
          <p:cNvPicPr/>
          <p:nvPr/>
        </p:nvPicPr>
        <p:blipFill>
          <a:blip r:embed="rId3">
            <a:extLst>
              <a:ext uri="{28A0092B-C50C-407E-A947-70E740481C1C}">
                <a14:useLocalDpi xmlns:a14="http://schemas.microsoft.com/office/drawing/2010/main" val="0"/>
              </a:ext>
            </a:extLst>
          </a:blip>
          <a:srcRect/>
          <a:stretch>
            <a:fillRect/>
          </a:stretch>
        </p:blipFill>
        <p:spPr bwMode="auto">
          <a:xfrm>
            <a:off x="3028827" y="3172348"/>
            <a:ext cx="5760720" cy="3168015"/>
          </a:xfrm>
          <a:prstGeom prst="rect">
            <a:avLst/>
          </a:prstGeom>
          <a:noFill/>
          <a:ln>
            <a:noFill/>
          </a:ln>
        </p:spPr>
      </p:pic>
    </p:spTree>
    <p:extLst>
      <p:ext uri="{BB962C8B-B14F-4D97-AF65-F5344CB8AC3E}">
        <p14:creationId xmlns:p14="http://schemas.microsoft.com/office/powerpoint/2010/main" val="18787423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Opdracht 3</a:t>
            </a:r>
            <a:endParaRPr lang="nl-NL" dirty="0"/>
          </a:p>
        </p:txBody>
      </p:sp>
      <p:sp>
        <p:nvSpPr>
          <p:cNvPr id="4" name="Tijdelijke aanduiding voor inhoud 2"/>
          <p:cNvSpPr>
            <a:spLocks noGrp="1"/>
          </p:cNvSpPr>
          <p:nvPr>
            <p:ph idx="1"/>
          </p:nvPr>
        </p:nvSpPr>
        <p:spPr>
          <a:xfrm>
            <a:off x="756000" y="1656000"/>
            <a:ext cx="10029987" cy="4351338"/>
          </a:xfrm>
        </p:spPr>
        <p:txBody>
          <a:bodyPr>
            <a:normAutofit/>
          </a:bodyPr>
          <a:lstStyle/>
          <a:p>
            <a:pPr indent="0">
              <a:buNone/>
            </a:pPr>
            <a:r>
              <a:rPr lang="nl-NL" dirty="0"/>
              <a:t>Maak nu ook een </a:t>
            </a:r>
            <a:r>
              <a:rPr lang="nl-NL" dirty="0" err="1"/>
              <a:t>voedselweb</a:t>
            </a:r>
            <a:r>
              <a:rPr lang="nl-NL" dirty="0"/>
              <a:t> met zoveel mogelijk schakels in een habitat naar keuze. De schakels in het </a:t>
            </a:r>
            <a:r>
              <a:rPr lang="nl-NL" dirty="0" err="1"/>
              <a:t>voedselweb</a:t>
            </a:r>
            <a:r>
              <a:rPr lang="nl-NL" dirty="0"/>
              <a:t> moet je daadwerkelijk hebben gezien in de natuur. (2 punten)</a:t>
            </a:r>
            <a:endParaRPr lang="nl-NL" dirty="0" smtClean="0">
              <a:sym typeface="Wingdings" panose="05000000000000000000" pitchFamily="2" charset="2"/>
            </a:endParaRPr>
          </a:p>
          <a:p>
            <a:pPr lvl="1"/>
            <a:endParaRPr lang="nl-NL" dirty="0">
              <a:sym typeface="Wingdings" panose="05000000000000000000" pitchFamily="2" charset="2"/>
            </a:endParaRPr>
          </a:p>
          <a:p>
            <a:pPr indent="0">
              <a:buNone/>
            </a:pPr>
            <a:endParaRPr lang="nl-NL" dirty="0"/>
          </a:p>
        </p:txBody>
      </p:sp>
    </p:spTree>
    <p:extLst>
      <p:ext uri="{BB962C8B-B14F-4D97-AF65-F5344CB8AC3E}">
        <p14:creationId xmlns:p14="http://schemas.microsoft.com/office/powerpoint/2010/main" val="589472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gaan we vandaag doen?</a:t>
            </a:r>
            <a:endParaRPr lang="nl-NL" dirty="0"/>
          </a:p>
        </p:txBody>
      </p:sp>
      <p:sp>
        <p:nvSpPr>
          <p:cNvPr id="3" name="Tijdelijke aanduiding voor inhoud 2"/>
          <p:cNvSpPr>
            <a:spLocks noGrp="1"/>
          </p:cNvSpPr>
          <p:nvPr>
            <p:ph idx="1"/>
          </p:nvPr>
        </p:nvSpPr>
        <p:spPr>
          <a:xfrm>
            <a:off x="756000" y="1656000"/>
            <a:ext cx="7740000" cy="4351338"/>
          </a:xfrm>
        </p:spPr>
        <p:txBody>
          <a:bodyPr>
            <a:normAutofit/>
          </a:bodyPr>
          <a:lstStyle/>
          <a:p>
            <a:r>
              <a:rPr lang="nl-NL" dirty="0" smtClean="0"/>
              <a:t>Theorie ecologie</a:t>
            </a:r>
          </a:p>
          <a:p>
            <a:endParaRPr lang="nl-NL" dirty="0"/>
          </a:p>
          <a:p>
            <a:r>
              <a:rPr lang="nl-NL" dirty="0" smtClean="0"/>
              <a:t>Toets periode 1 veldbiologie</a:t>
            </a:r>
          </a:p>
          <a:p>
            <a:endParaRPr lang="nl-NL" dirty="0"/>
          </a:p>
          <a:p>
            <a:endParaRPr lang="nl-NL" dirty="0" smtClean="0"/>
          </a:p>
          <a:p>
            <a:pPr indent="0">
              <a:buNone/>
            </a:pPr>
            <a:endParaRPr lang="nl-NL" dirty="0" smtClean="0"/>
          </a:p>
          <a:p>
            <a:endParaRPr lang="nl-NL" dirty="0"/>
          </a:p>
          <a:p>
            <a:r>
              <a:rPr lang="nl-NL" dirty="0" smtClean="0"/>
              <a:t> Zit, luister, schrijf mee en leer</a:t>
            </a:r>
          </a:p>
          <a:p>
            <a:pPr marL="1485900" lvl="2" indent="-342900"/>
            <a:r>
              <a:rPr lang="nl-NL" dirty="0" smtClean="0"/>
              <a:t>Aantekeningen mogen bij de toets worden gehouden</a:t>
            </a:r>
            <a:r>
              <a:rPr lang="nl-NL" dirty="0"/>
              <a:t>	</a:t>
            </a:r>
          </a:p>
          <a:p>
            <a:pPr indent="0">
              <a:buNone/>
            </a:pPr>
            <a:endParaRPr lang="nl-NL" dirty="0"/>
          </a:p>
        </p:txBody>
      </p:sp>
    </p:spTree>
    <p:extLst>
      <p:ext uri="{BB962C8B-B14F-4D97-AF65-F5344CB8AC3E}">
        <p14:creationId xmlns:p14="http://schemas.microsoft.com/office/powerpoint/2010/main" val="3243310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Introductie</a:t>
            </a:r>
            <a:endParaRPr lang="nl-NL" dirty="0"/>
          </a:p>
        </p:txBody>
      </p:sp>
      <p:sp>
        <p:nvSpPr>
          <p:cNvPr id="3" name="Tijdelijke aanduiding voor inhoud 2"/>
          <p:cNvSpPr>
            <a:spLocks noGrp="1"/>
          </p:cNvSpPr>
          <p:nvPr>
            <p:ph idx="1"/>
          </p:nvPr>
        </p:nvSpPr>
        <p:spPr>
          <a:xfrm>
            <a:off x="756000" y="1817929"/>
            <a:ext cx="7740000" cy="4351338"/>
          </a:xfrm>
        </p:spPr>
        <p:txBody>
          <a:bodyPr>
            <a:normAutofit/>
          </a:bodyPr>
          <a:lstStyle/>
          <a:p>
            <a:r>
              <a:rPr lang="nl-NL" dirty="0" smtClean="0"/>
              <a:t>Wat is ecologie?</a:t>
            </a:r>
          </a:p>
          <a:p>
            <a:pPr marL="1485900" lvl="2" indent="-342900"/>
            <a:r>
              <a:rPr lang="nl-NL" dirty="0" smtClean="0"/>
              <a:t>Relaties</a:t>
            </a:r>
          </a:p>
          <a:p>
            <a:pPr marL="342900" lvl="1"/>
            <a:endParaRPr lang="nl-NL" dirty="0"/>
          </a:p>
          <a:p>
            <a:r>
              <a:rPr lang="nl-NL" dirty="0" smtClean="0"/>
              <a:t>Wat is het milieu</a:t>
            </a:r>
          </a:p>
          <a:p>
            <a:pPr marL="1485900" lvl="2" indent="-342900"/>
            <a:r>
              <a:rPr lang="nl-NL" dirty="0" smtClean="0"/>
              <a:t>Leefomgeving</a:t>
            </a:r>
          </a:p>
          <a:p>
            <a:pPr marL="342900" lvl="1"/>
            <a:endParaRPr lang="nl-NL" dirty="0"/>
          </a:p>
          <a:p>
            <a:pPr marL="342900" lvl="1" indent="-342900">
              <a:buFont typeface="Arial" panose="020B0604020202020204" pitchFamily="34" charset="0"/>
              <a:buChar char="•"/>
            </a:pPr>
            <a:r>
              <a:rPr lang="nl-NL" dirty="0" smtClean="0"/>
              <a:t>Biotische </a:t>
            </a:r>
            <a:r>
              <a:rPr lang="nl-NL" dirty="0" smtClean="0"/>
              <a:t>factoren</a:t>
            </a:r>
          </a:p>
          <a:p>
            <a:pPr marL="342900" lvl="1" indent="-342900">
              <a:buFont typeface="Arial" panose="020B0604020202020204" pitchFamily="34" charset="0"/>
              <a:buChar char="•"/>
            </a:pPr>
            <a:r>
              <a:rPr lang="nl-NL" dirty="0" smtClean="0"/>
              <a:t>Abiotische factoren</a:t>
            </a:r>
            <a:endParaRPr lang="nl-NL" dirty="0"/>
          </a:p>
          <a:p>
            <a:pPr indent="0">
              <a:buNone/>
            </a:pPr>
            <a:endParaRPr lang="nl-NL" dirty="0" smtClean="0"/>
          </a:p>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7030" y="865351"/>
            <a:ext cx="6294970" cy="5465845"/>
          </a:xfrm>
          <a:prstGeom prst="rect">
            <a:avLst/>
          </a:prstGeom>
        </p:spPr>
      </p:pic>
    </p:spTree>
    <p:extLst>
      <p:ext uri="{BB962C8B-B14F-4D97-AF65-F5344CB8AC3E}">
        <p14:creationId xmlns:p14="http://schemas.microsoft.com/office/powerpoint/2010/main" val="13968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Niveaus</a:t>
            </a:r>
            <a:endParaRPr lang="nl-NL" dirty="0"/>
          </a:p>
        </p:txBody>
      </p:sp>
      <p:sp>
        <p:nvSpPr>
          <p:cNvPr id="3" name="Tijdelijke aanduiding voor inhoud 2"/>
          <p:cNvSpPr>
            <a:spLocks noGrp="1"/>
          </p:cNvSpPr>
          <p:nvPr>
            <p:ph idx="1"/>
          </p:nvPr>
        </p:nvSpPr>
        <p:spPr>
          <a:xfrm>
            <a:off x="756000" y="1656000"/>
            <a:ext cx="7886700" cy="4351338"/>
          </a:xfrm>
        </p:spPr>
        <p:txBody>
          <a:bodyPr>
            <a:noAutofit/>
          </a:bodyPr>
          <a:lstStyle/>
          <a:p>
            <a:r>
              <a:rPr lang="nl-NL" dirty="0"/>
              <a:t>Individu</a:t>
            </a:r>
          </a:p>
          <a:p>
            <a:pPr marL="1485900" lvl="2" indent="-342900"/>
            <a:r>
              <a:rPr lang="nl-NL" sz="1600" dirty="0"/>
              <a:t>Een enkeling</a:t>
            </a:r>
          </a:p>
          <a:p>
            <a:pPr lvl="1"/>
            <a:endParaRPr lang="nl-NL" sz="2000" dirty="0"/>
          </a:p>
          <a:p>
            <a:r>
              <a:rPr lang="nl-NL" dirty="0"/>
              <a:t>Populatie</a:t>
            </a:r>
          </a:p>
          <a:p>
            <a:pPr marL="1485900" lvl="2" indent="-342900"/>
            <a:r>
              <a:rPr lang="nl-NL" sz="1600" dirty="0"/>
              <a:t>Een groep op zelfde locatie</a:t>
            </a:r>
          </a:p>
          <a:p>
            <a:pPr lvl="1"/>
            <a:endParaRPr lang="nl-NL" sz="2000" dirty="0"/>
          </a:p>
          <a:p>
            <a:r>
              <a:rPr lang="nl-NL" dirty="0"/>
              <a:t>Levensgemeenschap</a:t>
            </a:r>
          </a:p>
          <a:p>
            <a:pPr marL="1485900" lvl="2" indent="-342900"/>
            <a:r>
              <a:rPr lang="nl-NL" sz="1600" dirty="0"/>
              <a:t>Meerdere populaties</a:t>
            </a:r>
          </a:p>
          <a:p>
            <a:endParaRPr lang="nl-NL" dirty="0"/>
          </a:p>
          <a:p>
            <a:r>
              <a:rPr lang="nl-NL" dirty="0"/>
              <a:t>Ecosysteem</a:t>
            </a:r>
          </a:p>
          <a:p>
            <a:pPr marL="1485900" lvl="2" indent="-342900"/>
            <a:r>
              <a:rPr lang="nl-NL" sz="1600" dirty="0"/>
              <a:t>Abiotisch en biotisch</a:t>
            </a:r>
          </a:p>
          <a:p>
            <a:pPr lvl="1"/>
            <a:endParaRPr lang="nl-NL" sz="2000" dirty="0"/>
          </a:p>
          <a:p>
            <a:r>
              <a:rPr lang="nl-NL" dirty="0"/>
              <a:t>Biotoop</a:t>
            </a:r>
          </a:p>
          <a:p>
            <a:pPr marL="1485900" lvl="2" indent="-342900"/>
            <a:r>
              <a:rPr lang="nl-NL" sz="1600" dirty="0"/>
              <a:t>De aarde</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274" y="1224159"/>
            <a:ext cx="6109906" cy="5215021"/>
          </a:xfrm>
          <a:prstGeom prst="rect">
            <a:avLst/>
          </a:prstGeom>
        </p:spPr>
      </p:pic>
    </p:spTree>
    <p:extLst>
      <p:ext uri="{BB962C8B-B14F-4D97-AF65-F5344CB8AC3E}">
        <p14:creationId xmlns:p14="http://schemas.microsoft.com/office/powerpoint/2010/main" val="1843148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figure 51.10 campbell biology climo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827"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540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Voedselrelaties</a:t>
            </a:r>
            <a:endParaRPr lang="nl-NL" dirty="0"/>
          </a:p>
        </p:txBody>
      </p:sp>
      <p:sp>
        <p:nvSpPr>
          <p:cNvPr id="3" name="Tijdelijke aanduiding voor inhoud 2"/>
          <p:cNvSpPr>
            <a:spLocks noGrp="1"/>
          </p:cNvSpPr>
          <p:nvPr>
            <p:ph idx="1"/>
          </p:nvPr>
        </p:nvSpPr>
        <p:spPr>
          <a:xfrm>
            <a:off x="756000" y="1650348"/>
            <a:ext cx="7886700" cy="4351338"/>
          </a:xfrm>
        </p:spPr>
        <p:txBody>
          <a:bodyPr>
            <a:noAutofit/>
          </a:bodyPr>
          <a:lstStyle/>
          <a:p>
            <a:endParaRPr lang="nl-NL" dirty="0" smtClean="0"/>
          </a:p>
          <a:p>
            <a:r>
              <a:rPr lang="nl-NL" dirty="0"/>
              <a:t>Voedselketens</a:t>
            </a:r>
          </a:p>
          <a:p>
            <a:pPr lvl="1"/>
            <a:r>
              <a:rPr lang="nl-NL" sz="2100" dirty="0"/>
              <a:t>Plant aan het begin, waarom?</a:t>
            </a:r>
          </a:p>
          <a:p>
            <a:pPr lvl="1"/>
            <a:endParaRPr lang="nl-NL" sz="2100" dirty="0"/>
          </a:p>
          <a:p>
            <a:pPr lvl="1"/>
            <a:endParaRPr lang="nl-NL" sz="2100" dirty="0"/>
          </a:p>
          <a:p>
            <a:r>
              <a:rPr lang="nl-NL" dirty="0"/>
              <a:t>Voedselwebben</a:t>
            </a:r>
          </a:p>
          <a:p>
            <a:pPr lvl="1"/>
            <a:r>
              <a:rPr lang="nl-NL" sz="2100" dirty="0"/>
              <a:t>Plant aan het begin, waarom?</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4323" y="4708946"/>
            <a:ext cx="5784024" cy="1534537"/>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8117" y="670219"/>
            <a:ext cx="4614194" cy="3518323"/>
          </a:xfrm>
          <a:prstGeom prst="rect">
            <a:avLst/>
          </a:prstGeom>
        </p:spPr>
      </p:pic>
    </p:spTree>
    <p:extLst>
      <p:ext uri="{BB962C8B-B14F-4D97-AF65-F5344CB8AC3E}">
        <p14:creationId xmlns:p14="http://schemas.microsoft.com/office/powerpoint/2010/main" val="168662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Voedselrelaties</a:t>
            </a:r>
            <a:endParaRPr lang="nl-NL" dirty="0"/>
          </a:p>
        </p:txBody>
      </p:sp>
      <p:sp>
        <p:nvSpPr>
          <p:cNvPr id="3" name="Tijdelijke aanduiding voor inhoud 2"/>
          <p:cNvSpPr>
            <a:spLocks noGrp="1"/>
          </p:cNvSpPr>
          <p:nvPr>
            <p:ph idx="1"/>
          </p:nvPr>
        </p:nvSpPr>
        <p:spPr>
          <a:xfrm>
            <a:off x="756000" y="1656000"/>
            <a:ext cx="7886700" cy="4351338"/>
          </a:xfrm>
        </p:spPr>
        <p:txBody>
          <a:bodyPr>
            <a:noAutofit/>
          </a:bodyPr>
          <a:lstStyle/>
          <a:p>
            <a:r>
              <a:rPr lang="nl-NL" dirty="0" smtClean="0"/>
              <a:t>Producent</a:t>
            </a:r>
          </a:p>
          <a:p>
            <a:r>
              <a:rPr lang="nl-NL" dirty="0" smtClean="0"/>
              <a:t>Consument</a:t>
            </a:r>
          </a:p>
          <a:p>
            <a:pPr marL="1485900" lvl="2" indent="-342900"/>
            <a:r>
              <a:rPr lang="nl-NL" dirty="0" smtClean="0"/>
              <a:t>1</a:t>
            </a:r>
            <a:r>
              <a:rPr lang="nl-NL" baseline="30000" dirty="0" smtClean="0"/>
              <a:t>e</a:t>
            </a:r>
            <a:r>
              <a:rPr lang="nl-NL" dirty="0" smtClean="0"/>
              <a:t> orde</a:t>
            </a:r>
          </a:p>
          <a:p>
            <a:pPr marL="1485900" lvl="2" indent="-342900"/>
            <a:r>
              <a:rPr lang="nl-NL" dirty="0" smtClean="0"/>
              <a:t>2</a:t>
            </a:r>
            <a:r>
              <a:rPr lang="nl-NL" baseline="30000" dirty="0" smtClean="0"/>
              <a:t>e</a:t>
            </a:r>
            <a:r>
              <a:rPr lang="nl-NL" dirty="0" smtClean="0"/>
              <a:t> orde</a:t>
            </a:r>
          </a:p>
          <a:p>
            <a:r>
              <a:rPr lang="nl-NL" dirty="0" err="1" smtClean="0"/>
              <a:t>Reducenten</a:t>
            </a:r>
            <a:endParaRPr lang="nl-NL" dirty="0" smtClean="0"/>
          </a:p>
          <a:p>
            <a:pPr marL="1485900" lvl="2" indent="-342900"/>
            <a:r>
              <a:rPr lang="nl-NL" dirty="0" smtClean="0"/>
              <a:t>Afval</a:t>
            </a:r>
          </a:p>
          <a:p>
            <a:pPr marL="1485900" lvl="2" indent="-342900"/>
            <a:r>
              <a:rPr lang="nl-NL" dirty="0" smtClean="0"/>
              <a:t>Afvaleters</a:t>
            </a:r>
          </a:p>
          <a:p>
            <a:pPr lvl="1"/>
            <a:endParaRPr lang="nl-NL" dirty="0"/>
          </a:p>
          <a:p>
            <a:r>
              <a:rPr lang="nl-NL" dirty="0" smtClean="0"/>
              <a:t>Autotroof</a:t>
            </a:r>
          </a:p>
          <a:p>
            <a:r>
              <a:rPr lang="nl-NL" dirty="0" err="1" smtClean="0"/>
              <a:t>Heterotroof</a:t>
            </a:r>
            <a:endParaRPr lang="nl-NL" dirty="0" smtClean="0"/>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495" y="4971426"/>
            <a:ext cx="5971125" cy="1584176"/>
          </a:xfrm>
          <a:prstGeom prst="rect">
            <a:avLst/>
          </a:prstGeom>
        </p:spPr>
      </p:pic>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9472" y="633639"/>
            <a:ext cx="4255069" cy="4280148"/>
          </a:xfrm>
          <a:prstGeom prst="rect">
            <a:avLst/>
          </a:prstGeom>
        </p:spPr>
      </p:pic>
    </p:spTree>
    <p:extLst>
      <p:ext uri="{BB962C8B-B14F-4D97-AF65-F5344CB8AC3E}">
        <p14:creationId xmlns:p14="http://schemas.microsoft.com/office/powerpoint/2010/main" val="4273470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52" y="514965"/>
            <a:ext cx="10393787" cy="5846505"/>
          </a:xfrm>
          <a:prstGeom prst="rect">
            <a:avLst/>
          </a:prstGeom>
        </p:spPr>
      </p:pic>
    </p:spTree>
    <p:extLst>
      <p:ext uri="{BB962C8B-B14F-4D97-AF65-F5344CB8AC3E}">
        <p14:creationId xmlns:p14="http://schemas.microsoft.com/office/powerpoint/2010/main" val="3739610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mbo zone.potx" id="{41061D1F-1185-4354-8CF2-3876C5B5F1B8}" vid="{E260D763-58C3-4031-9DE3-B4F45C2CAB39}"/>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Presentatie mbo zone</Template>
  <TotalTime>679</TotalTime>
  <Words>1011</Words>
  <Application>Microsoft Office PowerPoint</Application>
  <PresentationFormat>Breedbeeld</PresentationFormat>
  <Paragraphs>237</Paragraphs>
  <Slides>26</Slides>
  <Notes>25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26</vt:i4>
      </vt:variant>
    </vt:vector>
  </HeadingPairs>
  <TitlesOfParts>
    <vt:vector size="30" baseType="lpstr">
      <vt:lpstr>Arial</vt:lpstr>
      <vt:lpstr>Calibri</vt:lpstr>
      <vt:lpstr>Wingdings</vt:lpstr>
      <vt:lpstr>Kantoorthema</vt:lpstr>
      <vt:lpstr>Evaluatie vaardigheden</vt:lpstr>
      <vt:lpstr>PowerPoint-presentatie</vt:lpstr>
      <vt:lpstr>Wat gaan we vandaag doen?</vt:lpstr>
      <vt:lpstr>Introductie</vt:lpstr>
      <vt:lpstr>Niveaus</vt:lpstr>
      <vt:lpstr>PowerPoint-presentatie</vt:lpstr>
      <vt:lpstr>Voedselrelaties</vt:lpstr>
      <vt:lpstr>Voedselrelaties</vt:lpstr>
      <vt:lpstr>PowerPoint-presentatie</vt:lpstr>
      <vt:lpstr>PowerPoint-presentatie</vt:lpstr>
      <vt:lpstr>Equilibrium</vt:lpstr>
      <vt:lpstr>Populaties</vt:lpstr>
      <vt:lpstr>PowerPoint-presentatie</vt:lpstr>
      <vt:lpstr>Natuur in Nederland</vt:lpstr>
      <vt:lpstr>Klimaat</vt:lpstr>
      <vt:lpstr>Klimaat</vt:lpstr>
      <vt:lpstr>Bodem</vt:lpstr>
      <vt:lpstr>Gradiënten</vt:lpstr>
      <vt:lpstr>Natuurlijke processen</vt:lpstr>
      <vt:lpstr>Landschappen in Nederland</vt:lpstr>
      <vt:lpstr>Vragen?</vt:lpstr>
      <vt:lpstr>Toets (deel 1)  http://www.goformative.com/join   ROZPPB    </vt:lpstr>
      <vt:lpstr>Toets (deel 2)    Gaan we niet doen ivm tijd! (Misschien wel bespreken?)    </vt:lpstr>
      <vt:lpstr>Opdracht 1</vt:lpstr>
      <vt:lpstr>Opdracht 2</vt:lpstr>
      <vt:lpstr>Opdracht 3</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René Broek</dc:creator>
  <cp:lastModifiedBy>René Broek</cp:lastModifiedBy>
  <cp:revision>83</cp:revision>
  <dcterms:created xsi:type="dcterms:W3CDTF">2018-08-31T10:01:22Z</dcterms:created>
  <dcterms:modified xsi:type="dcterms:W3CDTF">2018-10-15T08:46:34Z</dcterms:modified>
</cp:coreProperties>
</file>